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1"/>
  </p:notesMasterIdLst>
  <p:sldIdLst>
    <p:sldId id="256" r:id="rId2"/>
    <p:sldId id="305" r:id="rId3"/>
    <p:sldId id="257" r:id="rId4"/>
    <p:sldId id="258" r:id="rId5"/>
    <p:sldId id="259" r:id="rId6"/>
    <p:sldId id="264" r:id="rId7"/>
    <p:sldId id="261" r:id="rId8"/>
    <p:sldId id="262" r:id="rId9"/>
    <p:sldId id="263" r:id="rId10"/>
    <p:sldId id="265" r:id="rId11"/>
    <p:sldId id="303" r:id="rId12"/>
    <p:sldId id="266" r:id="rId13"/>
    <p:sldId id="267" r:id="rId14"/>
    <p:sldId id="287" r:id="rId15"/>
    <p:sldId id="290" r:id="rId16"/>
    <p:sldId id="291" r:id="rId17"/>
    <p:sldId id="295" r:id="rId18"/>
    <p:sldId id="269" r:id="rId19"/>
    <p:sldId id="270" r:id="rId20"/>
    <p:sldId id="288" r:id="rId21"/>
    <p:sldId id="289" r:id="rId22"/>
    <p:sldId id="300" r:id="rId23"/>
    <p:sldId id="306" r:id="rId24"/>
    <p:sldId id="271" r:id="rId25"/>
    <p:sldId id="307" r:id="rId26"/>
    <p:sldId id="272" r:id="rId27"/>
    <p:sldId id="301" r:id="rId28"/>
    <p:sldId id="292" r:id="rId29"/>
    <p:sldId id="273" r:id="rId30"/>
    <p:sldId id="302" r:id="rId31"/>
    <p:sldId id="274" r:id="rId32"/>
    <p:sldId id="275" r:id="rId33"/>
    <p:sldId id="276" r:id="rId34"/>
    <p:sldId id="284" r:id="rId35"/>
    <p:sldId id="296" r:id="rId36"/>
    <p:sldId id="299" r:id="rId37"/>
    <p:sldId id="298" r:id="rId38"/>
    <p:sldId id="286" r:id="rId39"/>
    <p:sldId id="293" r:id="rId40"/>
  </p:sldIdLst>
  <p:sldSz cx="10287000" cy="6858000" type="35mm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Темный стиль 2 -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62" autoAdjust="0"/>
    <p:restoredTop sz="60129" autoAdjust="0"/>
  </p:normalViewPr>
  <p:slideViewPr>
    <p:cSldViewPr>
      <p:cViewPr varScale="1">
        <p:scale>
          <a:sx n="75" d="100"/>
          <a:sy n="75" d="100"/>
        </p:scale>
        <p:origin x="-72" y="-240"/>
      </p:cViewPr>
      <p:guideLst>
        <p:guide orient="horz" pos="2160"/>
        <p:guide pos="3240"/>
      </p:guideLst>
    </p:cSldViewPr>
  </p:slideViewPr>
  <p:outlineViewPr>
    <p:cViewPr>
      <p:scale>
        <a:sx n="33" d="100"/>
        <a:sy n="33" d="100"/>
      </p:scale>
      <p:origin x="48" y="2383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1837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72E6E-6057-4C62-BAB9-1C4BC22CD75A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57250" y="685800"/>
            <a:ext cx="51435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443059-C409-411E-9F1C-178F912A2E3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163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43059-C409-411E-9F1C-178F912A2E30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mtClean="0"/>
              <a:t>Якщо авторів</a:t>
            </a:r>
            <a:r>
              <a:rPr lang="uk-UA" baseline="0" smtClean="0"/>
              <a:t> 7 та більше, потрібно вказати першого та інші.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43059-C409-411E-9F1C-178F912A2E30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4298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X. Zhu and X. Wu. (2004, Nov.) “Class noise vs. attribute noise: A quantitative study of their impacts”. </a:t>
            </a:r>
            <a:r>
              <a:rPr lang="en-US" i="1" smtClean="0"/>
              <a:t>Artif. Intell. Rev</a:t>
            </a:r>
            <a:r>
              <a:rPr lang="en-US" smtClean="0"/>
              <a:t>. [Online]. vol. 22 (no. 3/4), pp. 177–210. Available: http://cs.nju.edu.cn/zhouzh/zhouzh.files/course/dm/reading/reading03/zhu_airev04.pdf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43059-C409-411E-9F1C-178F912A2E30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32146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mtClean="0"/>
              <a:t>Назва книги пишеться курсивом.</a:t>
            </a:r>
            <a:r>
              <a:rPr lang="uk-UA" baseline="0" smtClean="0"/>
              <a:t> </a:t>
            </a:r>
            <a:r>
              <a:rPr lang="uk-UA" smtClean="0"/>
              <a:t>Якщо ви посилаєтесь на книгу</a:t>
            </a:r>
            <a:r>
              <a:rPr lang="uk-UA" baseline="0" smtClean="0"/>
              <a:t> як на видання, то загальну кількість не зазначаєте, але якщо ви посилаєтесь на конкретні сторінки в книзі, то в цьому випадку потрібно вказати сторінковий інтервал.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B. Klaus and P. Horn, </a:t>
            </a:r>
            <a:r>
              <a:rPr lang="en-US" sz="1200" i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Robot Vision. </a:t>
            </a:r>
            <a:r>
              <a:rPr lang="en-US" sz="1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Cambridge, MA, USA: MIT Press, 1986.</a:t>
            </a:r>
            <a:endParaRPr lang="ru-RU" sz="120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uk-UA" baseline="0" smtClean="0"/>
              <a:t> 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43059-C409-411E-9F1C-178F912A2E30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17638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mtClean="0"/>
              <a:t>Якщо ви</a:t>
            </a:r>
            <a:r>
              <a:rPr lang="uk-UA" baseline="0" smtClean="0"/>
              <a:t> посилаєтесь на розділ книги чи її частину, то в цьому випадку назва розділу береться в лапки та пишеться звичайним шрифтом, а назва всього видання пишеться курсивим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43059-C409-411E-9F1C-178F912A2E30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92190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mtClean="0"/>
              <a:t>Місце</a:t>
            </a:r>
            <a:r>
              <a:rPr lang="en-US" baseline="0" smtClean="0"/>
              <a:t> </a:t>
            </a:r>
            <a:r>
              <a:rPr lang="uk-UA" baseline="0" smtClean="0"/>
              <a:t>проведення</a:t>
            </a:r>
            <a:r>
              <a:rPr lang="en-US" baseline="0" smtClean="0"/>
              <a:t> </a:t>
            </a:r>
            <a:r>
              <a:rPr lang="ru-RU" smtClean="0"/>
              <a:t>конференції є необов'язковим</a:t>
            </a:r>
            <a:endParaRPr lang="en-US" smtClean="0"/>
          </a:p>
          <a:p>
            <a:r>
              <a:rPr lang="uk-UA" smtClean="0"/>
              <a:t>Загальна форма цитування конференції полягає в тому, щоб вказати автора і назву статті, а потім назву</a:t>
            </a:r>
            <a:br>
              <a:rPr lang="uk-UA" smtClean="0"/>
            </a:br>
            <a:r>
              <a:rPr lang="uk-UA" smtClean="0"/>
              <a:t>(та місцезнаходження, якщо дано) конференції курсивом, використовуючи стандартні абревіатури.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43059-C409-411E-9F1C-178F912A2E30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72542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mtClean="0"/>
              <a:t>Це найкращий метод посилання на </a:t>
            </a:r>
            <a:r>
              <a:rPr lang="uk-UA" smtClean="0"/>
              <a:t>матеріали</a:t>
            </a:r>
            <a:r>
              <a:rPr lang="ru-RU" smtClean="0"/>
              <a:t> онлайн-конференції, але ви можете використовувати цей метод лише у випадку, якщо у вас є DOI. </a:t>
            </a:r>
          </a:p>
          <a:p>
            <a:r>
              <a:rPr lang="uk-UA" smtClean="0"/>
              <a:t>Елементи ті самі, що і для друкованої версії проходження конференції. Дата публікації буде наступна за назвою, за винятком того, що вона опущена в цьому випадку, оскільки вона вже відображається у заголовку.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43059-C409-411E-9F1C-178F912A2E30}" type="slidenum">
              <a:rPr lang="ru-RU" smtClean="0"/>
              <a:pPr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52375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Z. Lijun, ‘‘Multi-parameter medical acquisition detector based on Internet</a:t>
            </a:r>
          </a:p>
          <a:p>
            <a:r>
              <a:rPr lang="en-US" smtClean="0"/>
              <a:t>of Things,’’ Chinese Patent 202 960 774 U, Jun. 5, 2013.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43059-C409-411E-9F1C-178F912A2E30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5699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92B879-AC1F-4536-8715-0E69FA993AB9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6636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IEEE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виникла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1884 р., коли невелика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група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людей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зустрілася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Нью-Йорку та створила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нову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організацію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для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підтримки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фахівців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їхніх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зусиллях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щодо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застосування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інновацій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наступні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десятиліття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діяльність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IEEE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поширилися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ввесь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світ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До початку ХХІ ст.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IEEE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співпрацював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із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39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товариствами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130 журналами,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щорічно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проводилося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більше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300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конференцій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До 2010 р.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IEEE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мав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складі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395000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членів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 160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країнах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Нині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він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є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глобальним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інститутом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який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використовує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інновації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практиків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Завдяки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публікаціям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веб-сервісам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також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конференціям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IEEE —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найбільша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світі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технічна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професійна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асоціація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43059-C409-411E-9F1C-178F912A2E30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43059-C409-411E-9F1C-178F912A2E30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432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Стиль IEEE </a:t>
            </a:r>
            <a:r>
              <a:rPr lang="ru-RU" dirty="0" err="1" smtClean="0"/>
              <a:t>використовує</a:t>
            </a:r>
            <a:r>
              <a:rPr lang="ru-RU" dirty="0" smtClean="0"/>
              <a:t> метод </a:t>
            </a:r>
            <a:r>
              <a:rPr lang="ru-RU" dirty="0" err="1" smtClean="0"/>
              <a:t>позначення</a:t>
            </a:r>
            <a:r>
              <a:rPr lang="ru-RU" dirty="0" smtClean="0"/>
              <a:t> для </a:t>
            </a:r>
            <a:r>
              <a:rPr lang="ru-RU" dirty="0" err="1" smtClean="0"/>
              <a:t>посилання</a:t>
            </a:r>
            <a:r>
              <a:rPr lang="ru-RU" dirty="0" smtClean="0"/>
              <a:t> на </a:t>
            </a:r>
            <a:r>
              <a:rPr lang="ru-RU" dirty="0" err="1" smtClean="0"/>
              <a:t>джерело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в </a:t>
            </a:r>
            <a:r>
              <a:rPr lang="ru-RU" dirty="0" err="1" smtClean="0"/>
              <a:t>тексті</a:t>
            </a:r>
            <a:r>
              <a:rPr lang="ru-RU" dirty="0" smtClean="0"/>
              <a:t> документа.</a:t>
            </a:r>
          </a:p>
          <a:p>
            <a:endParaRPr lang="ru-RU" dirty="0" smtClean="0"/>
          </a:p>
          <a:p>
            <a:r>
              <a:rPr lang="ru-RU" dirty="0" smtClean="0"/>
              <a:t>У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найпростішому</a:t>
            </a:r>
            <a:r>
              <a:rPr lang="ru-RU" dirty="0" smtClean="0"/>
              <a:t> </a:t>
            </a:r>
            <a:r>
              <a:rPr lang="ru-RU" dirty="0" err="1" smtClean="0"/>
              <a:t>вигляді</a:t>
            </a:r>
            <a:r>
              <a:rPr lang="ru-RU" dirty="0" smtClean="0"/>
              <a:t> в </a:t>
            </a:r>
            <a:r>
              <a:rPr lang="ru-RU" dirty="0" err="1" smtClean="0"/>
              <a:t>тексті</a:t>
            </a:r>
            <a:r>
              <a:rPr lang="ru-RU" dirty="0" smtClean="0"/>
              <a:t> наводиться цитата,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числа, </a:t>
            </a:r>
            <a:r>
              <a:rPr lang="ru-RU" dirty="0" err="1" smtClean="0"/>
              <a:t>доданого</a:t>
            </a:r>
            <a:r>
              <a:rPr lang="ru-RU" dirty="0" smtClean="0"/>
              <a:t> </a:t>
            </a:r>
            <a:r>
              <a:rPr lang="ru-RU" dirty="0" err="1" smtClean="0"/>
              <a:t>квадратними</a:t>
            </a:r>
            <a:r>
              <a:rPr lang="ru-RU" dirty="0" smtClean="0"/>
              <a:t> дужками.</a:t>
            </a:r>
          </a:p>
          <a:p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цитуванні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кількох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джерел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одночасно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необхідно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перерахувати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кожен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номер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окремо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в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своїх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власних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дужках, через кому </a:t>
            </a:r>
            <a:r>
              <a:rPr lang="ru-RU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або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тире.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43059-C409-411E-9F1C-178F912A2E30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8373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mtClean="0"/>
              <a:t>Якщо те саме джерело цитується у праці вдруге, порядковий номер той самий.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43059-C409-411E-9F1C-178F912A2E30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60765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43059-C409-411E-9F1C-178F912A2E30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Список </a:t>
            </a:r>
            <a:r>
              <a:rPr lang="ru-RU" dirty="0" err="1" smtClean="0"/>
              <a:t>використаних</a:t>
            </a:r>
            <a:r>
              <a:rPr lang="ru-RU" dirty="0" smtClean="0"/>
              <a:t> </a:t>
            </a:r>
            <a:r>
              <a:rPr lang="ru-RU" dirty="0" err="1" smtClean="0"/>
              <a:t>джерел</a:t>
            </a:r>
            <a:r>
              <a:rPr lang="ru-RU" dirty="0" smtClean="0"/>
              <a:t> </a:t>
            </a:r>
            <a:r>
              <a:rPr lang="ru-RU" dirty="0" err="1" smtClean="0"/>
              <a:t>розміщується</a:t>
            </a:r>
            <a:r>
              <a:rPr lang="ru-RU" dirty="0" smtClean="0"/>
              <a:t> в </a:t>
            </a:r>
            <a:r>
              <a:rPr lang="ru-RU" dirty="0" err="1" smtClean="0"/>
              <a:t>кінці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на </a:t>
            </a:r>
            <a:r>
              <a:rPr lang="ru-RU" dirty="0" err="1" smtClean="0"/>
              <a:t>окремій</a:t>
            </a:r>
            <a:r>
              <a:rPr lang="ru-RU" dirty="0" smtClean="0"/>
              <a:t> </a:t>
            </a:r>
            <a:r>
              <a:rPr lang="ru-RU" dirty="0" err="1" smtClean="0"/>
              <a:t>сторінці</a:t>
            </a:r>
            <a:r>
              <a:rPr lang="ru-RU" dirty="0" smtClean="0"/>
              <a:t>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надає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, </a:t>
            </a:r>
            <a:r>
              <a:rPr lang="ru-RU" dirty="0" err="1" smtClean="0"/>
              <a:t>необхідну</a:t>
            </a:r>
            <a:r>
              <a:rPr lang="ru-RU" dirty="0" smtClean="0"/>
              <a:t> для того,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знайти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отримати</a:t>
            </a:r>
            <a:r>
              <a:rPr lang="ru-RU" dirty="0" smtClean="0"/>
              <a:t> </a:t>
            </a:r>
            <a:r>
              <a:rPr lang="ru-RU" dirty="0" err="1" smtClean="0"/>
              <a:t>будь-яке</a:t>
            </a:r>
            <a:r>
              <a:rPr lang="ru-RU" dirty="0" smtClean="0"/>
              <a:t> </a:t>
            </a:r>
            <a:r>
              <a:rPr lang="ru-RU" dirty="0" err="1" smtClean="0"/>
              <a:t>джерело</a:t>
            </a:r>
            <a:r>
              <a:rPr lang="ru-RU" dirty="0" smtClean="0"/>
              <a:t>, </a:t>
            </a:r>
            <a:r>
              <a:rPr lang="ru-RU" dirty="0" err="1" smtClean="0"/>
              <a:t>процитоване</a:t>
            </a:r>
            <a:r>
              <a:rPr lang="ru-RU" dirty="0" smtClean="0"/>
              <a:t> в </a:t>
            </a:r>
            <a:r>
              <a:rPr lang="ru-RU" dirty="0" err="1" smtClean="0"/>
              <a:t>тексті</a:t>
            </a:r>
            <a:r>
              <a:rPr lang="ru-RU" dirty="0" smtClean="0"/>
              <a:t> документа. </a:t>
            </a:r>
            <a:r>
              <a:rPr lang="ru-RU" dirty="0" err="1" smtClean="0"/>
              <a:t>Кожне</a:t>
            </a:r>
            <a:r>
              <a:rPr lang="ru-RU" dirty="0" smtClean="0"/>
              <a:t> </a:t>
            </a:r>
            <a:r>
              <a:rPr lang="ru-RU" dirty="0" err="1" smtClean="0"/>
              <a:t>джерело</a:t>
            </a:r>
            <a:r>
              <a:rPr lang="ru-RU" dirty="0" smtClean="0"/>
              <a:t>, </a:t>
            </a:r>
            <a:r>
              <a:rPr lang="ru-RU" dirty="0" err="1" smtClean="0"/>
              <a:t>процитоване</a:t>
            </a:r>
            <a:r>
              <a:rPr lang="ru-RU" dirty="0" smtClean="0"/>
              <a:t> в </a:t>
            </a:r>
            <a:r>
              <a:rPr lang="ru-RU" dirty="0" err="1" smtClean="0"/>
              <a:t>роботі</a:t>
            </a:r>
            <a:r>
              <a:rPr lang="ru-RU" dirty="0" smtClean="0"/>
              <a:t>,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з'явитися</a:t>
            </a:r>
            <a:r>
              <a:rPr lang="ru-RU" dirty="0" smtClean="0"/>
              <a:t> у списку </a:t>
            </a:r>
            <a:r>
              <a:rPr lang="ru-RU" dirty="0" err="1" smtClean="0"/>
              <a:t>використаних</a:t>
            </a:r>
            <a:r>
              <a:rPr lang="ru-RU" dirty="0" smtClean="0"/>
              <a:t> </a:t>
            </a:r>
            <a:r>
              <a:rPr lang="ru-RU" dirty="0" err="1" smtClean="0"/>
              <a:t>джерел</a:t>
            </a:r>
            <a:r>
              <a:rPr lang="ru-RU" dirty="0" smtClean="0"/>
              <a:t>. Так само, </a:t>
            </a:r>
            <a:r>
              <a:rPr lang="ru-RU" dirty="0" err="1" smtClean="0"/>
              <a:t>кожен</a:t>
            </a:r>
            <a:r>
              <a:rPr lang="ru-RU" dirty="0" smtClean="0"/>
              <a:t> </a:t>
            </a:r>
            <a:r>
              <a:rPr lang="ru-RU" dirty="0" err="1" smtClean="0"/>
              <a:t>запис</a:t>
            </a:r>
            <a:r>
              <a:rPr lang="ru-RU" dirty="0" smtClean="0"/>
              <a:t> у списку </a:t>
            </a:r>
            <a:r>
              <a:rPr lang="ru-RU" dirty="0" err="1" smtClean="0"/>
              <a:t>використаних</a:t>
            </a:r>
            <a:r>
              <a:rPr lang="ru-RU" dirty="0" smtClean="0"/>
              <a:t> </a:t>
            </a:r>
            <a:r>
              <a:rPr lang="ru-RU" dirty="0" err="1" smtClean="0"/>
              <a:t>джерел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бути </a:t>
            </a:r>
            <a:r>
              <a:rPr lang="ru-RU" dirty="0" err="1" smtClean="0"/>
              <a:t>згаданим</a:t>
            </a:r>
            <a:r>
              <a:rPr lang="ru-RU" dirty="0" smtClean="0"/>
              <a:t> в </a:t>
            </a:r>
            <a:r>
              <a:rPr lang="ru-RU" dirty="0" err="1" smtClean="0"/>
              <a:t>тексті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Назва</a:t>
            </a:r>
            <a:r>
              <a:rPr lang="ru-RU" dirty="0" smtClean="0"/>
              <a:t> списку </a:t>
            </a:r>
            <a:r>
              <a:rPr lang="ru-RU" dirty="0" err="1" smtClean="0"/>
              <a:t>використаних</a:t>
            </a:r>
            <a:r>
              <a:rPr lang="ru-RU" dirty="0" smtClean="0"/>
              <a:t> </a:t>
            </a:r>
            <a:r>
              <a:rPr lang="ru-RU" dirty="0" err="1" smtClean="0"/>
              <a:t>джерел</a:t>
            </a:r>
            <a:r>
              <a:rPr lang="ru-RU" dirty="0" smtClean="0"/>
              <a:t> – </a:t>
            </a:r>
            <a:r>
              <a:rPr lang="ru-RU" dirty="0" err="1" smtClean="0"/>
              <a:t>Посилання</a:t>
            </a:r>
            <a:r>
              <a:rPr lang="ru-RU" dirty="0" smtClean="0"/>
              <a:t>. Заголовок </a:t>
            </a:r>
            <a:r>
              <a:rPr lang="ru-RU" dirty="0" err="1" smtClean="0"/>
              <a:t>вирівнюється</a:t>
            </a:r>
            <a:r>
              <a:rPr lang="ru-RU" dirty="0" smtClean="0"/>
              <a:t> по центру </a:t>
            </a:r>
            <a:r>
              <a:rPr lang="ru-RU" dirty="0" err="1" smtClean="0"/>
              <a:t>або</a:t>
            </a:r>
            <a:r>
              <a:rPr lang="ru-RU" dirty="0" smtClean="0"/>
              <a:t> по </a:t>
            </a:r>
            <a:r>
              <a:rPr lang="ru-RU" dirty="0" err="1" smtClean="0"/>
              <a:t>лівому</a:t>
            </a:r>
            <a:r>
              <a:rPr lang="ru-RU" dirty="0" smtClean="0"/>
              <a:t> краю. </a:t>
            </a:r>
          </a:p>
          <a:p>
            <a:r>
              <a:rPr lang="ru-RU" dirty="0" err="1" smtClean="0"/>
              <a:t>Джерела</a:t>
            </a:r>
            <a:r>
              <a:rPr lang="ru-RU" dirty="0" smtClean="0"/>
              <a:t> </a:t>
            </a:r>
            <a:r>
              <a:rPr lang="ru-RU" dirty="0" err="1" smtClean="0"/>
              <a:t>нумеруються</a:t>
            </a:r>
            <a:r>
              <a:rPr lang="ru-RU" dirty="0" smtClean="0"/>
              <a:t> та </a:t>
            </a:r>
            <a:r>
              <a:rPr lang="ru-RU" dirty="0" err="1" smtClean="0"/>
              <a:t>організовуються</a:t>
            </a:r>
            <a:r>
              <a:rPr lang="ru-RU" dirty="0" smtClean="0"/>
              <a:t> в </a:t>
            </a:r>
            <a:r>
              <a:rPr lang="ru-RU" dirty="0" err="1" smtClean="0"/>
              <a:t>переліку</a:t>
            </a:r>
            <a:r>
              <a:rPr lang="ru-RU" dirty="0" smtClean="0"/>
              <a:t> </a:t>
            </a:r>
            <a:r>
              <a:rPr lang="ru-RU" dirty="0" err="1" smtClean="0"/>
              <a:t>посилань</a:t>
            </a:r>
            <a:r>
              <a:rPr lang="ru-RU" dirty="0" smtClean="0"/>
              <a:t> у порядку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згадування</a:t>
            </a:r>
            <a:r>
              <a:rPr lang="ru-RU" dirty="0" smtClean="0"/>
              <a:t> в </a:t>
            </a:r>
            <a:r>
              <a:rPr lang="ru-RU" dirty="0" err="1" smtClean="0"/>
              <a:t>тексті</a:t>
            </a:r>
            <a:r>
              <a:rPr lang="ru-RU" dirty="0" smtClean="0"/>
              <a:t>. </a:t>
            </a:r>
            <a:r>
              <a:rPr lang="ru-RU" dirty="0" err="1" smtClean="0"/>
              <a:t>Порядковий</a:t>
            </a:r>
            <a:r>
              <a:rPr lang="ru-RU" dirty="0" smtClean="0"/>
              <a:t> номер </a:t>
            </a:r>
            <a:r>
              <a:rPr lang="ru-RU" dirty="0" err="1" smtClean="0"/>
              <a:t>зазначається</a:t>
            </a:r>
            <a:r>
              <a:rPr lang="ru-RU" dirty="0" smtClean="0"/>
              <a:t> у </a:t>
            </a:r>
            <a:r>
              <a:rPr lang="ru-RU" dirty="0" err="1" smtClean="0"/>
              <a:t>квадратних</a:t>
            </a:r>
            <a:r>
              <a:rPr lang="ru-RU" dirty="0" smtClean="0"/>
              <a:t> дужках перед </a:t>
            </a:r>
            <a:r>
              <a:rPr lang="ru-RU" dirty="0" err="1" smtClean="0"/>
              <a:t>бібліографічним</a:t>
            </a:r>
            <a:r>
              <a:rPr lang="ru-RU" dirty="0" smtClean="0"/>
              <a:t> </a:t>
            </a:r>
            <a:r>
              <a:rPr lang="ru-RU" dirty="0" err="1" smtClean="0"/>
              <a:t>описом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43059-C409-411E-9F1C-178F912A2E30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13630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Якщо публікація</a:t>
            </a:r>
            <a:r>
              <a:rPr lang="uk-UA" baseline="0" dirty="0" smtClean="0"/>
              <a:t> має від одного до шести авторів, то вони вказуються всі через кому перед останнім ставиться кома і слово «</a:t>
            </a:r>
            <a:r>
              <a:rPr lang="en-US" baseline="0" dirty="0" smtClean="0"/>
              <a:t>and</a:t>
            </a:r>
            <a:r>
              <a:rPr lang="uk-UA" baseline="0" dirty="0" smtClean="0"/>
              <a:t>» чи «та». Якщо авторів лише два, то в цьому випадку вони пов’язуються лише словом «</a:t>
            </a:r>
            <a:r>
              <a:rPr lang="en-US" baseline="0" dirty="0" smtClean="0"/>
              <a:t>and</a:t>
            </a:r>
            <a:r>
              <a:rPr lang="uk-UA" baseline="0" dirty="0" smtClean="0"/>
              <a:t>»</a:t>
            </a:r>
            <a:r>
              <a:rPr lang="en-US" baseline="0" dirty="0" smtClean="0"/>
              <a:t> </a:t>
            </a:r>
            <a:r>
              <a:rPr lang="uk-UA" baseline="0" dirty="0" smtClean="0"/>
              <a:t>без розділових знаків. На щоб я хотіла звернути вашу увагу, то це на написання прізвища та ініціалів авторів. Спочатку вказуються ініціали, а потім прізвище і тільки в такому порядку.  </a:t>
            </a:r>
          </a:p>
          <a:p>
            <a:r>
              <a:rPr lang="uk-UA" baseline="0" dirty="0" smtClean="0"/>
              <a:t>Назва публікації береться в лапки, через кому - Назва журналу, що пишеться курсивом та скорочується, далі через кому вказуються такі дані як номер тому, випуску, сторінки, місяць (скорочено). Рік.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43059-C409-411E-9F1C-178F912A2E30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818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10294975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771525" y="1752602"/>
            <a:ext cx="874395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771525" y="3611607"/>
            <a:ext cx="874395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4235" y="4953000"/>
            <a:ext cx="10291236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D2CF58A-7176-4226-9EF7-DB63D0F35778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D23DE3-9BC2-462D-B126-E0DEAC581F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14350" y="1481330"/>
            <a:ext cx="92583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2CF58A-7176-4226-9EF7-DB63D0F35778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D23DE3-9BC2-462D-B126-E0DEAC581F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699515" y="274641"/>
            <a:ext cx="1999654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14350" y="274641"/>
            <a:ext cx="7115175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2CF58A-7176-4226-9EF7-DB63D0F35778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D23DE3-9BC2-462D-B126-E0DEAC581F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2CF58A-7176-4226-9EF7-DB63D0F35778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D23DE3-9BC2-462D-B126-E0DEAC581F7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673" y="1059712"/>
            <a:ext cx="874395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413052" y="2931712"/>
            <a:ext cx="51435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2CF58A-7176-4226-9EF7-DB63D0F35778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D23DE3-9BC2-462D-B126-E0DEAC581F7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4091265" y="3005472"/>
            <a:ext cx="2057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881547" y="3005472"/>
            <a:ext cx="2057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0" y="1481329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29225" y="1481329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2CF58A-7176-4226-9EF7-DB63D0F35778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D23DE3-9BC2-462D-B126-E0DEAC581F7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92583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4350" y="5410200"/>
            <a:ext cx="4545212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225655" y="5410200"/>
            <a:ext cx="454699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514350" y="1444295"/>
            <a:ext cx="4545212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225654" y="1444295"/>
            <a:ext cx="454699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2CF58A-7176-4226-9EF7-DB63D0F35778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D23DE3-9BC2-462D-B126-E0DEAC581F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2CF58A-7176-4226-9EF7-DB63D0F35778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D23DE3-9BC2-462D-B126-E0DEAC581F7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2CF58A-7176-4226-9EF7-DB63D0F35778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D23DE3-9BC2-462D-B126-E0DEAC581F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8700" y="4876800"/>
            <a:ext cx="8416998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72050" y="5355102"/>
            <a:ext cx="447141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028700" y="274320"/>
            <a:ext cx="841476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7567911" y="6407944"/>
            <a:ext cx="2160270" cy="365760"/>
          </a:xfrm>
        </p:spPr>
        <p:txBody>
          <a:bodyPr/>
          <a:lstStyle>
            <a:extLst/>
          </a:lstStyle>
          <a:p>
            <a:fld id="{CD2CF58A-7176-4226-9EF7-DB63D0F35778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D23DE3-9BC2-462D-B126-E0DEAC581F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283886" y="5443402"/>
            <a:ext cx="805815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57175" y="189968"/>
            <a:ext cx="977265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D2CF58A-7176-4226-9EF7-DB63D0F35778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927582" y="6407945"/>
            <a:ext cx="2644516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D23DE3-9BC2-462D-B126-E0DEAC581F7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175" y="4865122"/>
            <a:ext cx="9084861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561682" y="5944936"/>
            <a:ext cx="5558202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546432" y="5939011"/>
            <a:ext cx="4151757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797" y="5791253"/>
            <a:ext cx="3827603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10391" y="5787739"/>
            <a:ext cx="3831198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9747126" y="4988440"/>
            <a:ext cx="2057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9537408" y="4988440"/>
            <a:ext cx="2057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561682" y="5944936"/>
            <a:ext cx="5558202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546432" y="5939011"/>
            <a:ext cx="4151757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797" y="5791253"/>
            <a:ext cx="3827603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10391" y="5787739"/>
            <a:ext cx="3831198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514350" y="1481329"/>
            <a:ext cx="92583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7567911" y="6407944"/>
            <a:ext cx="216027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D2CF58A-7176-4226-9EF7-DB63D0F35778}" type="datetimeFigureOut">
              <a:rPr lang="ru-RU" smtClean="0"/>
              <a:pPr/>
              <a:t>25.10.2018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927582" y="6407945"/>
            <a:ext cx="2644516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9728181" y="6407945"/>
            <a:ext cx="4114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D23DE3-9BC2-462D-B126-E0DEAC581F7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10" Type="http://schemas.openxmlformats.org/officeDocument/2006/relationships/image" Target="../media/image10.jpeg"/><Relationship Id="rId4" Type="http://schemas.openxmlformats.org/officeDocument/2006/relationships/image" Target="../media/image4.png"/><Relationship Id="rId9" Type="http://schemas.openxmlformats.org/officeDocument/2006/relationships/image" Target="../media/image9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0.rada.gov.ua/laws/show/901-19/paran38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5zwErH3nQCU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guides.lib.monash.edu/citing-referencing/ieee" TargetMode="External"/><Relationship Id="rId2" Type="http://schemas.openxmlformats.org/officeDocument/2006/relationships/hyperlink" Target="http://ieeeauthorcenter.ieee.org/wp-content/uploads/IEEE_Style_Manual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la.kpi.ua/handle/123456789/18681" TargetMode="External"/><Relationship Id="rId4" Type="http://schemas.openxmlformats.org/officeDocument/2006/relationships/hyperlink" Target="http://libguides.murdoch.edu.au/IEEE" TargetMode="Externa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mailto:nizhynskatania@gmail.com" TargetMode="External"/><Relationship Id="rId2" Type="http://schemas.openxmlformats.org/officeDocument/2006/relationships/hyperlink" Target="mailto:t.nizhynska@library.kpi.u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5400" err="1" smtClean="0">
                <a:solidFill>
                  <a:schemeClr val="accent6">
                    <a:lumMod val="50000"/>
                  </a:schemeClr>
                </a:solidFill>
                <a:latin typeface="Segoe UI" pitchFamily="34" charset="0"/>
                <a:cs typeface="Segoe UI" pitchFamily="34" charset="0"/>
              </a:rPr>
              <a:t>Міжнародні</a:t>
            </a:r>
            <a:r>
              <a:rPr lang="ru-RU" sz="5400" smtClean="0">
                <a:solidFill>
                  <a:schemeClr val="accent6">
                    <a:lumMod val="50000"/>
                  </a:schemeClr>
                </a:solidFill>
                <a:latin typeface="Segoe UI" pitchFamily="34" charset="0"/>
                <a:cs typeface="Segoe UI" pitchFamily="34" charset="0"/>
              </a:rPr>
              <a:t> </a:t>
            </a:r>
            <a:r>
              <a:rPr lang="ru-RU" sz="5400" err="1" smtClean="0">
                <a:solidFill>
                  <a:schemeClr val="accent6">
                    <a:lumMod val="50000"/>
                  </a:schemeClr>
                </a:solidFill>
                <a:latin typeface="Segoe UI" pitchFamily="34" charset="0"/>
                <a:cs typeface="Segoe UI" pitchFamily="34" charset="0"/>
              </a:rPr>
              <a:t>стилі</a:t>
            </a:r>
            <a:r>
              <a:rPr lang="ru-RU" sz="5400" smtClean="0">
                <a:solidFill>
                  <a:schemeClr val="accent6">
                    <a:lumMod val="50000"/>
                  </a:schemeClr>
                </a:solidFill>
                <a:latin typeface="Segoe UI" pitchFamily="34" charset="0"/>
                <a:cs typeface="Segoe UI" pitchFamily="34" charset="0"/>
              </a:rPr>
              <a:t> </a:t>
            </a:r>
            <a:r>
              <a:rPr lang="ru-RU" sz="5400" err="1" smtClean="0">
                <a:solidFill>
                  <a:schemeClr val="accent6">
                    <a:lumMod val="50000"/>
                  </a:schemeClr>
                </a:solidFill>
                <a:latin typeface="Segoe UI" pitchFamily="34" charset="0"/>
                <a:cs typeface="Segoe UI" pitchFamily="34" charset="0"/>
              </a:rPr>
              <a:t>цитування</a:t>
            </a:r>
            <a:r>
              <a:rPr lang="ru-RU" sz="5400" smtClean="0">
                <a:solidFill>
                  <a:schemeClr val="accent6">
                    <a:lumMod val="50000"/>
                  </a:schemeClr>
                </a:solidFill>
                <a:latin typeface="Segoe UI" pitchFamily="34" charset="0"/>
                <a:cs typeface="Segoe UI" pitchFamily="34" charset="0"/>
              </a:rPr>
              <a:t> </a:t>
            </a:r>
            <a:endParaRPr lang="ru-RU" sz="540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smtClean="0">
                <a:solidFill>
                  <a:schemeClr val="accent6">
                    <a:lumMod val="25000"/>
                  </a:schemeClr>
                </a:solidFill>
                <a:latin typeface="Segoe UI" pitchFamily="34" charset="0"/>
                <a:cs typeface="Segoe UI" pitchFamily="34" charset="0"/>
              </a:rPr>
              <a:t>IEEE Citation Style  </a:t>
            </a:r>
            <a:r>
              <a:rPr lang="en-US" sz="2800" b="1" smtClean="0">
                <a:solidFill>
                  <a:schemeClr val="accent6">
                    <a:lumMod val="25000"/>
                  </a:schemeClr>
                </a:solidFill>
                <a:latin typeface="Segoe UI" pitchFamily="34" charset="0"/>
                <a:cs typeface="Segoe UI" pitchFamily="34" charset="0"/>
              </a:rPr>
              <a:t>(</a:t>
            </a:r>
            <a:r>
              <a:rPr lang="ru-RU" sz="2800" b="1" smtClean="0">
                <a:solidFill>
                  <a:schemeClr val="accent6">
                    <a:lumMod val="25000"/>
                  </a:schemeClr>
                </a:solidFill>
                <a:latin typeface="Segoe UI" pitchFamily="34" charset="0"/>
                <a:cs typeface="Segoe UI" pitchFamily="34" charset="0"/>
              </a:rPr>
              <a:t>СТИЛЬ ІНСТИТУТУ ІНЖЕНЕРІВ ЕЛЕКТРОТЕХНІКИ ТА ЕЛЕКТРОНІКИ</a:t>
            </a:r>
            <a:r>
              <a:rPr lang="en-US" sz="2800" b="1" smtClean="0">
                <a:solidFill>
                  <a:schemeClr val="accent6">
                    <a:lumMod val="25000"/>
                  </a:schemeClr>
                </a:solidFill>
                <a:latin typeface="Segoe UI" pitchFamily="34" charset="0"/>
                <a:cs typeface="Segoe UI" pitchFamily="34" charset="0"/>
              </a:rPr>
              <a:t>)</a:t>
            </a:r>
            <a:endParaRPr lang="ru-RU" sz="2800" b="1">
              <a:solidFill>
                <a:schemeClr val="accent6">
                  <a:lumMod val="25000"/>
                </a:schemeClr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6168" y="285735"/>
            <a:ext cx="8019890" cy="1688566"/>
          </a:xfrm>
          <a:prstGeom prst="rect">
            <a:avLst/>
          </a:prstGeom>
          <a:noFill/>
        </p:spPr>
        <p:txBody>
          <a:bodyPr wrap="square" lIns="117756" tIns="58878" rIns="117756" bIns="58878" rtlCol="0">
            <a:spAutoFit/>
          </a:bodyPr>
          <a:lstStyle/>
          <a:p>
            <a:pPr algn="ctr"/>
            <a:r>
              <a:rPr lang="ru-RU" sz="2100" err="1">
                <a:solidFill>
                  <a:schemeClr val="accent6">
                    <a:lumMod val="50000"/>
                  </a:schemeClr>
                </a:solidFill>
              </a:rPr>
              <a:t>Науково-технічна</a:t>
            </a:r>
            <a:r>
              <a:rPr lang="ru-RU" sz="2100">
                <a:solidFill>
                  <a:schemeClr val="accent6">
                    <a:lumMod val="50000"/>
                  </a:schemeClr>
                </a:solidFill>
              </a:rPr>
              <a:t> б</a:t>
            </a:r>
            <a:r>
              <a:rPr lang="en-US" sz="2100" err="1">
                <a:solidFill>
                  <a:schemeClr val="accent6">
                    <a:lumMod val="50000"/>
                  </a:schemeClr>
                </a:solidFill>
              </a:rPr>
              <a:t>i</a:t>
            </a:r>
            <a:r>
              <a:rPr lang="ru-RU" sz="2100" err="1">
                <a:solidFill>
                  <a:schemeClr val="accent6">
                    <a:lumMod val="50000"/>
                  </a:schemeClr>
                </a:solidFill>
              </a:rPr>
              <a:t>бл</a:t>
            </a:r>
            <a:r>
              <a:rPr lang="en-US" sz="2100" err="1">
                <a:solidFill>
                  <a:schemeClr val="accent6">
                    <a:lumMod val="50000"/>
                  </a:schemeClr>
                </a:solidFill>
              </a:rPr>
              <a:t>i</a:t>
            </a:r>
            <a:r>
              <a:rPr lang="ru-RU" sz="2100">
                <a:solidFill>
                  <a:schemeClr val="accent6">
                    <a:lumMod val="50000"/>
                  </a:schemeClr>
                </a:solidFill>
              </a:rPr>
              <a:t>отека </a:t>
            </a:r>
            <a:r>
              <a:rPr lang="ru-RU" sz="2100" err="1">
                <a:solidFill>
                  <a:schemeClr val="accent6">
                    <a:lumMod val="50000"/>
                  </a:schemeClr>
                </a:solidFill>
              </a:rPr>
              <a:t>ім</a:t>
            </a:r>
            <a:r>
              <a:rPr lang="ru-RU" sz="2100">
                <a:solidFill>
                  <a:schemeClr val="accent6">
                    <a:lumMod val="50000"/>
                  </a:schemeClr>
                </a:solidFill>
              </a:rPr>
              <a:t>. Г. І. </a:t>
            </a:r>
            <a:r>
              <a:rPr lang="ru-RU" sz="2100" err="1">
                <a:solidFill>
                  <a:schemeClr val="accent6">
                    <a:lumMod val="50000"/>
                  </a:schemeClr>
                </a:solidFill>
              </a:rPr>
              <a:t>Денисенка</a:t>
            </a:r>
            <a:r>
              <a:rPr lang="ru-RU" sz="210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ru-RU" sz="2100" err="1">
                <a:solidFill>
                  <a:schemeClr val="accent6">
                    <a:lumMod val="50000"/>
                  </a:schemeClr>
                </a:solidFill>
              </a:rPr>
              <a:t>Національного</a:t>
            </a:r>
            <a:r>
              <a:rPr lang="ru-RU" sz="210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100" err="1">
                <a:solidFill>
                  <a:schemeClr val="accent6">
                    <a:lumMod val="50000"/>
                  </a:schemeClr>
                </a:solidFill>
              </a:rPr>
              <a:t>технічного</a:t>
            </a:r>
            <a:r>
              <a:rPr lang="ru-RU" sz="210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100" err="1">
                <a:solidFill>
                  <a:schemeClr val="accent6">
                    <a:lumMod val="50000"/>
                  </a:schemeClr>
                </a:solidFill>
              </a:rPr>
              <a:t>університету</a:t>
            </a:r>
            <a:r>
              <a:rPr lang="ru-RU" sz="210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100" err="1">
                <a:solidFill>
                  <a:schemeClr val="accent6">
                    <a:lumMod val="50000"/>
                  </a:schemeClr>
                </a:solidFill>
              </a:rPr>
              <a:t>України</a:t>
            </a:r>
            <a:r>
              <a:rPr lang="ru-RU" sz="2100">
                <a:solidFill>
                  <a:schemeClr val="accent6">
                    <a:lumMod val="50000"/>
                  </a:schemeClr>
                </a:solidFill>
              </a:rPr>
              <a:t> «</a:t>
            </a:r>
            <a:r>
              <a:rPr lang="ru-RU" sz="2100" err="1">
                <a:solidFill>
                  <a:schemeClr val="accent6">
                    <a:lumMod val="50000"/>
                  </a:schemeClr>
                </a:solidFill>
              </a:rPr>
              <a:t>Київський</a:t>
            </a:r>
            <a:r>
              <a:rPr lang="ru-RU" sz="210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100" err="1">
                <a:solidFill>
                  <a:schemeClr val="accent6">
                    <a:lumMod val="50000"/>
                  </a:schemeClr>
                </a:solidFill>
              </a:rPr>
              <a:t>політехнічний</a:t>
            </a:r>
            <a:r>
              <a:rPr lang="ru-RU" sz="210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100" err="1">
                <a:solidFill>
                  <a:schemeClr val="accent6">
                    <a:lumMod val="50000"/>
                  </a:schemeClr>
                </a:solidFill>
              </a:rPr>
              <a:t>інститут</a:t>
            </a:r>
            <a:r>
              <a:rPr lang="ru-RU" sz="210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100" err="1">
                <a:solidFill>
                  <a:schemeClr val="accent6">
                    <a:lumMod val="50000"/>
                  </a:schemeClr>
                </a:solidFill>
              </a:rPr>
              <a:t>імені</a:t>
            </a:r>
            <a:r>
              <a:rPr lang="ru-RU" sz="210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100" err="1">
                <a:solidFill>
                  <a:schemeClr val="accent6">
                    <a:lumMod val="50000"/>
                  </a:schemeClr>
                </a:solidFill>
              </a:rPr>
              <a:t>Ігоря</a:t>
            </a:r>
            <a:r>
              <a:rPr lang="ru-RU" sz="210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100" err="1">
                <a:solidFill>
                  <a:schemeClr val="accent6">
                    <a:lumMod val="50000"/>
                  </a:schemeClr>
                </a:solidFill>
              </a:rPr>
              <a:t>Сікорського</a:t>
            </a:r>
            <a:r>
              <a:rPr lang="ru-RU" sz="2100">
                <a:solidFill>
                  <a:schemeClr val="accent6">
                    <a:lumMod val="50000"/>
                  </a:schemeClr>
                </a:solidFill>
              </a:rPr>
              <a:t>»</a:t>
            </a:r>
          </a:p>
          <a:p>
            <a:endParaRPr lang="ru-RU"/>
          </a:p>
        </p:txBody>
      </p:sp>
      <p:pic>
        <p:nvPicPr>
          <p:cNvPr id="5" name="Рисунок 4" descr="logo_vektor_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7204" y="476681"/>
            <a:ext cx="1918964" cy="26642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b="1" smtClean="0">
                <a:latin typeface="Segoe UI" pitchFamily="34" charset="0"/>
                <a:cs typeface="Segoe UI" pitchFamily="34" charset="0"/>
              </a:rPr>
              <a:t>1-6 авторів:</a:t>
            </a:r>
            <a:endParaRPr lang="en-US" sz="2800" smtClean="0">
              <a:latin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en-US" sz="3200" smtClean="0">
                <a:latin typeface="Segoe UI" pitchFamily="34" charset="0"/>
                <a:cs typeface="Segoe UI" pitchFamily="34" charset="0"/>
              </a:rPr>
              <a:t>A. A. Author</a:t>
            </a:r>
            <a:r>
              <a:rPr lang="uk-UA" sz="3200" smtClean="0">
                <a:latin typeface="Segoe UI" pitchFamily="34" charset="0"/>
                <a:cs typeface="Segoe UI" pitchFamily="34" charset="0"/>
              </a:rPr>
              <a:t>, </a:t>
            </a:r>
            <a:r>
              <a:rPr lang="en-US" sz="3200" smtClean="0">
                <a:latin typeface="Segoe UI" pitchFamily="34" charset="0"/>
                <a:cs typeface="Segoe UI" pitchFamily="34" charset="0"/>
              </a:rPr>
              <a:t>B. B. </a:t>
            </a:r>
            <a:r>
              <a:rPr lang="en-US" sz="3200">
                <a:latin typeface="Segoe UI" pitchFamily="34" charset="0"/>
                <a:cs typeface="Segoe UI" pitchFamily="34" charset="0"/>
              </a:rPr>
              <a:t>Author</a:t>
            </a:r>
            <a:r>
              <a:rPr lang="uk-UA" sz="320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32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uk-UA" sz="3200" b="1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та (</a:t>
            </a:r>
            <a:r>
              <a:rPr lang="en-US" sz="3200" b="1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and</a:t>
            </a:r>
            <a:r>
              <a:rPr lang="uk-UA" sz="3200" b="1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)</a:t>
            </a:r>
            <a:r>
              <a:rPr lang="ru-RU" sz="3200" b="1" smtClean="0">
                <a:latin typeface="Segoe UI" pitchFamily="34" charset="0"/>
                <a:cs typeface="Segoe UI" pitchFamily="34" charset="0"/>
              </a:rPr>
              <a:t> </a:t>
            </a:r>
            <a:r>
              <a:rPr lang="uk-UA" sz="3200" smtClean="0">
                <a:latin typeface="Segoe UI" pitchFamily="34" charset="0"/>
                <a:cs typeface="Segoe UI" pitchFamily="34" charset="0"/>
              </a:rPr>
              <a:t>С</a:t>
            </a:r>
            <a:r>
              <a:rPr lang="en-US" sz="3200" smtClean="0">
                <a:latin typeface="Segoe UI" pitchFamily="34" charset="0"/>
                <a:cs typeface="Segoe UI" pitchFamily="34" charset="0"/>
              </a:rPr>
              <a:t>. </a:t>
            </a:r>
            <a:r>
              <a:rPr lang="uk-UA" sz="3200" smtClean="0">
                <a:latin typeface="Segoe UI" pitchFamily="34" charset="0"/>
                <a:cs typeface="Segoe UI" pitchFamily="34" charset="0"/>
              </a:rPr>
              <a:t>С</a:t>
            </a:r>
            <a:r>
              <a:rPr lang="en-US" sz="3200" smtClean="0">
                <a:latin typeface="Segoe UI" pitchFamily="34" charset="0"/>
                <a:cs typeface="Segoe UI" pitchFamily="34" charset="0"/>
              </a:rPr>
              <a:t>. </a:t>
            </a:r>
            <a:r>
              <a:rPr lang="en-US" sz="3200">
                <a:latin typeface="Segoe UI" pitchFamily="34" charset="0"/>
                <a:cs typeface="Segoe UI" pitchFamily="34" charset="0"/>
              </a:rPr>
              <a:t>Author,</a:t>
            </a:r>
            <a:r>
              <a:rPr lang="ru-RU" sz="32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en-US" sz="32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“</a:t>
            </a:r>
            <a:r>
              <a:rPr lang="ru-RU" sz="3200" err="1" smtClean="0">
                <a:latin typeface="Segoe UI" pitchFamily="34" charset="0"/>
                <a:cs typeface="Segoe UI" pitchFamily="34" charset="0"/>
              </a:rPr>
              <a:t>Назва</a:t>
            </a:r>
            <a:r>
              <a:rPr lang="ru-RU" sz="32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200" err="1" smtClean="0">
                <a:latin typeface="Segoe UI" pitchFamily="34" charset="0"/>
                <a:cs typeface="Segoe UI" pitchFamily="34" charset="0"/>
              </a:rPr>
              <a:t>статті</a:t>
            </a:r>
            <a:r>
              <a:rPr lang="en-US" sz="3200" b="1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”</a:t>
            </a:r>
            <a:r>
              <a:rPr lang="ru-RU" sz="3200" i="1" smtClean="0">
                <a:latin typeface="Segoe UI" pitchFamily="34" charset="0"/>
                <a:cs typeface="Segoe UI" pitchFamily="34" charset="0"/>
              </a:rPr>
              <a:t>,</a:t>
            </a:r>
            <a:r>
              <a:rPr lang="ru-RU" sz="32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200" i="1" err="1" smtClean="0">
                <a:latin typeface="Segoe UI" pitchFamily="34" charset="0"/>
                <a:cs typeface="Segoe UI" pitchFamily="34" charset="0"/>
              </a:rPr>
              <a:t>Назва</a:t>
            </a:r>
            <a:r>
              <a:rPr lang="ru-RU" sz="3200" i="1" smtClean="0">
                <a:latin typeface="Segoe UI" pitchFamily="34" charset="0"/>
                <a:cs typeface="Segoe UI" pitchFamily="34" charset="0"/>
              </a:rPr>
              <a:t> </a:t>
            </a:r>
            <a:r>
              <a:rPr lang="uk-UA" sz="3200" i="1" smtClean="0">
                <a:latin typeface="Segoe UI" pitchFamily="34" charset="0"/>
                <a:cs typeface="Segoe UI" pitchFamily="34" charset="0"/>
              </a:rPr>
              <a:t>журналу</a:t>
            </a:r>
            <a:r>
              <a:rPr lang="ru-RU" sz="32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200" i="1" smtClean="0">
                <a:latin typeface="Segoe UI" pitchFamily="34" charset="0"/>
                <a:cs typeface="Segoe UI" pitchFamily="34" charset="0"/>
              </a:rPr>
              <a:t>(</a:t>
            </a:r>
            <a:r>
              <a:rPr lang="ru-RU" sz="3200" i="1" err="1" smtClean="0">
                <a:latin typeface="Segoe UI" pitchFamily="34" charset="0"/>
                <a:cs typeface="Segoe UI" pitchFamily="34" charset="0"/>
              </a:rPr>
              <a:t>скорочено</a:t>
            </a:r>
            <a:r>
              <a:rPr lang="ru-RU" sz="3200" i="1" smtClean="0">
                <a:latin typeface="Segoe UI" pitchFamily="34" charset="0"/>
                <a:cs typeface="Segoe UI" pitchFamily="34" charset="0"/>
              </a:rPr>
              <a:t>)</a:t>
            </a:r>
            <a:r>
              <a:rPr lang="ru-RU" sz="3200" smtClean="0">
                <a:latin typeface="Segoe UI" pitchFamily="34" charset="0"/>
                <a:cs typeface="Segoe UI" pitchFamily="34" charset="0"/>
              </a:rPr>
              <a:t>, номер тому, номер </a:t>
            </a:r>
            <a:r>
              <a:rPr lang="ru-RU" sz="3200" err="1" smtClean="0">
                <a:latin typeface="Segoe UI" pitchFamily="34" charset="0"/>
                <a:cs typeface="Segoe UI" pitchFamily="34" charset="0"/>
              </a:rPr>
              <a:t>випуску</a:t>
            </a:r>
            <a:r>
              <a:rPr lang="ru-RU" sz="3200" smtClean="0">
                <a:latin typeface="Segoe UI" pitchFamily="34" charset="0"/>
                <a:cs typeface="Segoe UI" pitchFamily="34" charset="0"/>
              </a:rPr>
              <a:t>, </a:t>
            </a:r>
            <a:r>
              <a:rPr lang="ru-RU" sz="3200" err="1" smtClean="0">
                <a:latin typeface="Segoe UI" pitchFamily="34" charset="0"/>
                <a:cs typeface="Segoe UI" pitchFamily="34" charset="0"/>
              </a:rPr>
              <a:t>сторінки</a:t>
            </a:r>
            <a:r>
              <a:rPr lang="ru-RU" sz="3200" smtClean="0">
                <a:latin typeface="Segoe UI" pitchFamily="34" charset="0"/>
                <a:cs typeface="Segoe UI" pitchFamily="34" charset="0"/>
              </a:rPr>
              <a:t>, </a:t>
            </a:r>
            <a:r>
              <a:rPr lang="ru-RU" sz="3200" err="1" smtClean="0">
                <a:latin typeface="Segoe UI" pitchFamily="34" charset="0"/>
                <a:cs typeface="Segoe UI" pitchFamily="34" charset="0"/>
              </a:rPr>
              <a:t>Місяць</a:t>
            </a:r>
            <a:r>
              <a:rPr lang="ru-RU" sz="3200" smtClean="0">
                <a:latin typeface="Segoe UI" pitchFamily="34" charset="0"/>
                <a:cs typeface="Segoe UI" pitchFamily="34" charset="0"/>
              </a:rPr>
              <a:t>(</a:t>
            </a:r>
            <a:r>
              <a:rPr lang="ru-RU" sz="3200" err="1" smtClean="0">
                <a:latin typeface="Segoe UI" pitchFamily="34" charset="0"/>
                <a:cs typeface="Segoe UI" pitchFamily="34" charset="0"/>
              </a:rPr>
              <a:t>скорочено</a:t>
            </a:r>
            <a:r>
              <a:rPr lang="ru-RU" sz="3200" smtClean="0">
                <a:latin typeface="Segoe UI" pitchFamily="34" charset="0"/>
                <a:cs typeface="Segoe UI" pitchFamily="34" charset="0"/>
              </a:rPr>
              <a:t>). </a:t>
            </a:r>
            <a:r>
              <a:rPr lang="ru-RU" sz="3200" err="1" smtClean="0">
                <a:latin typeface="Segoe UI" pitchFamily="34" charset="0"/>
                <a:cs typeface="Segoe UI" pitchFamily="34" charset="0"/>
              </a:rPr>
              <a:t>Рік</a:t>
            </a:r>
            <a:r>
              <a:rPr lang="ru-RU" sz="3200" smtClean="0">
                <a:latin typeface="Segoe UI" pitchFamily="34" charset="0"/>
                <a:cs typeface="Segoe UI" pitchFamily="34" charset="0"/>
              </a:rPr>
              <a:t>. </a:t>
            </a:r>
            <a:endParaRPr lang="en-US" sz="3200">
              <a:latin typeface="Segoe UI" pitchFamily="34" charset="0"/>
              <a:cs typeface="Segoe UI" pitchFamily="34" charset="0"/>
            </a:endParaRPr>
          </a:p>
          <a:p>
            <a:pPr marL="109728" indent="0">
              <a:buNone/>
            </a:pPr>
            <a:r>
              <a:rPr lang="en-US" sz="3200" smtClean="0">
                <a:latin typeface="Segoe UI" pitchFamily="34" charset="0"/>
                <a:cs typeface="Segoe UI" pitchFamily="34" charset="0"/>
              </a:rPr>
              <a:t>[#] H. Yang, H. </a:t>
            </a:r>
            <a:r>
              <a:rPr lang="en-US" sz="3200" err="1" smtClean="0">
                <a:latin typeface="Segoe UI" pitchFamily="34" charset="0"/>
                <a:cs typeface="Segoe UI" pitchFamily="34" charset="0"/>
              </a:rPr>
              <a:t>Luo</a:t>
            </a:r>
            <a:r>
              <a:rPr lang="en-US" sz="3200" smtClean="0">
                <a:latin typeface="Segoe UI" pitchFamily="34" charset="0"/>
                <a:cs typeface="Segoe UI" pitchFamily="34" charset="0"/>
              </a:rPr>
              <a:t>, F. </a:t>
            </a:r>
            <a:r>
              <a:rPr lang="en-US" sz="3200" err="1" smtClean="0">
                <a:latin typeface="Segoe UI" pitchFamily="34" charset="0"/>
                <a:cs typeface="Segoe UI" pitchFamily="34" charset="0"/>
              </a:rPr>
              <a:t>Ye</a:t>
            </a:r>
            <a:r>
              <a:rPr lang="en-US" sz="3200" smtClean="0">
                <a:latin typeface="Segoe UI" pitchFamily="34" charset="0"/>
                <a:cs typeface="Segoe UI" pitchFamily="34" charset="0"/>
              </a:rPr>
              <a:t>, S. Lu</a:t>
            </a:r>
            <a:r>
              <a:rPr lang="uk-UA" sz="3200" smtClean="0">
                <a:latin typeface="Segoe UI" pitchFamily="34" charset="0"/>
                <a:cs typeface="Segoe UI" pitchFamily="34" charset="0"/>
              </a:rPr>
              <a:t>,</a:t>
            </a:r>
            <a:r>
              <a:rPr lang="en-US" sz="3200" smtClean="0">
                <a:latin typeface="Segoe UI" pitchFamily="34" charset="0"/>
                <a:cs typeface="Segoe UI" pitchFamily="34" charset="0"/>
              </a:rPr>
              <a:t> and L. Zhang</a:t>
            </a:r>
            <a:r>
              <a:rPr lang="en-US" sz="3200">
                <a:latin typeface="Segoe UI" pitchFamily="34" charset="0"/>
                <a:cs typeface="Segoe UI" pitchFamily="34" charset="0"/>
              </a:rPr>
              <a:t> </a:t>
            </a:r>
            <a:r>
              <a:rPr lang="en-US" sz="3200" smtClean="0">
                <a:latin typeface="Segoe UI" pitchFamily="34" charset="0"/>
                <a:cs typeface="Segoe UI" pitchFamily="34" charset="0"/>
              </a:rPr>
              <a:t>‘’Security in Mobile Ad Hoc Networks: Challenges   and Solutions,” </a:t>
            </a:r>
            <a:r>
              <a:rPr lang="en-US" sz="3200" i="1" smtClean="0">
                <a:latin typeface="Segoe UI" pitchFamily="34" charset="0"/>
                <a:cs typeface="Segoe UI" pitchFamily="34" charset="0"/>
              </a:rPr>
              <a:t>IEEE Wireless Comm</a:t>
            </a:r>
            <a:r>
              <a:rPr lang="en-US" sz="3200" smtClean="0">
                <a:latin typeface="Segoe UI" pitchFamily="34" charset="0"/>
                <a:cs typeface="Segoe UI" pitchFamily="34" charset="0"/>
              </a:rPr>
              <a:t>., vol. 11, no. 1, pp. 38–47, Feb. 2004.</a:t>
            </a:r>
            <a:endParaRPr lang="ru-RU" sz="3200" smtClean="0">
              <a:latin typeface="Segoe UI" pitchFamily="34" charset="0"/>
              <a:cs typeface="Segoe UI" pitchFamily="34" charset="0"/>
            </a:endParaRPr>
          </a:p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err="1" smtClean="0">
                <a:latin typeface="Segoe UI" pitchFamily="34" charset="0"/>
                <a:cs typeface="Segoe UI" pitchFamily="34" charset="0"/>
              </a:rPr>
              <a:t>Наукові</a:t>
            </a:r>
            <a:r>
              <a:rPr lang="ru-RU" sz="48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4800" err="1" smtClean="0">
                <a:latin typeface="Segoe UI" pitchFamily="34" charset="0"/>
                <a:cs typeface="Segoe UI" pitchFamily="34" charset="0"/>
              </a:rPr>
              <a:t>статті</a:t>
            </a:r>
            <a:endParaRPr lang="ru-RU" sz="480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48640" y="2021840"/>
          <a:ext cx="9204960" cy="1991360"/>
        </p:xfrm>
        <a:graphic>
          <a:graphicData uri="http://schemas.openxmlformats.org/drawingml/2006/table">
            <a:tbl>
              <a:tblPr/>
              <a:tblGrid>
                <a:gridCol w="9204960"/>
              </a:tblGrid>
              <a:tr h="199136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38100" cmpd="sng">
                      <a:solidFill>
                        <a:schemeClr val="accent1"/>
                      </a:solidFill>
                      <a:prstDash val="solid"/>
                    </a:lnL>
                    <a:lnR w="38100" cmpd="sng">
                      <a:solidFill>
                        <a:schemeClr val="accent1"/>
                      </a:solidFill>
                      <a:prstDash val="solid"/>
                    </a:lnR>
                    <a:lnT w="38100" cmpd="sng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14350" y="476673"/>
            <a:ext cx="9258300" cy="5530620"/>
          </a:xfrm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sz="3600" b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uk-UA" sz="3600" b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автора:</a:t>
            </a:r>
          </a:p>
          <a:p>
            <a:pPr marL="109728" indent="0">
              <a:buNone/>
            </a:pPr>
            <a:endParaRPr lang="uk-UA" sz="360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r>
              <a:rPr lang="en-US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A. A. Author and B. B. Author, “</a:t>
            </a:r>
            <a:r>
              <a:rPr lang="uk-UA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Назва публікації</a:t>
            </a:r>
            <a:r>
              <a:rPr lang="en-US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”</a:t>
            </a:r>
            <a:r>
              <a:rPr lang="uk-UA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uk-UA" sz="3600" i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Назва журналу (скорочено), </a:t>
            </a:r>
            <a:r>
              <a:rPr lang="uk-UA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том, номер, сторінки. Місяць (скорочено). Рік.</a:t>
            </a:r>
            <a:r>
              <a:rPr lang="uk-UA" sz="3600" i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uk-UA" sz="3600" i="1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endParaRPr lang="en-US" sz="3600" b="1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endParaRPr lang="en-US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r>
              <a:rPr lang="en-US" sz="40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[#] </a:t>
            </a:r>
            <a:r>
              <a:rPr lang="en-US" sz="4000" smtClean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</a:t>
            </a:r>
            <a:r>
              <a:rPr lang="en-US" sz="400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Haxha and J. Jhoja</a:t>
            </a:r>
            <a:r>
              <a:rPr lang="en-US" sz="40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‘‘Optical based noninvasive glucose monitoring sensor prototype,’’ </a:t>
            </a:r>
            <a:r>
              <a:rPr lang="en-US" sz="4000" i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IEEE Photon. J</a:t>
            </a:r>
            <a:r>
              <a:rPr lang="en-US" sz="40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., vol. 8, no. 6</a:t>
            </a:r>
            <a:r>
              <a:rPr lang="en-US" sz="40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</a:t>
            </a:r>
            <a:r>
              <a:rPr lang="uk-UA" sz="40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40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pp. 36-42. </a:t>
            </a:r>
            <a:r>
              <a:rPr lang="en-US" sz="40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Dec. </a:t>
            </a:r>
            <a:r>
              <a:rPr lang="en-US" sz="40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2016</a:t>
            </a:r>
            <a:r>
              <a:rPr lang="uk-UA" sz="40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</a:t>
            </a:r>
            <a:endParaRPr lang="ru-RU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endParaRPr lang="ru-RU" sz="40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589280" y="1249680"/>
          <a:ext cx="9052560" cy="1828800"/>
        </p:xfrm>
        <a:graphic>
          <a:graphicData uri="http://schemas.openxmlformats.org/drawingml/2006/table">
            <a:tbl>
              <a:tblPr/>
              <a:tblGrid>
                <a:gridCol w="9052560"/>
              </a:tblGrid>
              <a:tr h="18288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38100" cmpd="sng">
                      <a:solidFill>
                        <a:schemeClr val="accent1"/>
                      </a:solidFill>
                      <a:prstDash val="solid"/>
                    </a:lnL>
                    <a:lnR w="38100" cmpd="sng">
                      <a:solidFill>
                        <a:schemeClr val="accent1"/>
                      </a:solidFill>
                      <a:prstDash val="solid"/>
                    </a:lnR>
                    <a:lnT w="38100" cmpd="sng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00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06996" y="620688"/>
            <a:ext cx="9258300" cy="5458612"/>
          </a:xfrm>
        </p:spPr>
        <p:txBody>
          <a:bodyPr/>
          <a:lstStyle/>
          <a:p>
            <a:pPr marL="109728" indent="0">
              <a:buNone/>
            </a:pPr>
            <a:r>
              <a:rPr lang="ru-RU" sz="3600" b="1" smtClean="0">
                <a:latin typeface="Segoe UI" pitchFamily="34" charset="0"/>
                <a:cs typeface="Segoe UI" pitchFamily="34" charset="0"/>
              </a:rPr>
              <a:t>7 </a:t>
            </a:r>
            <a:r>
              <a:rPr lang="ru-RU" sz="3600" b="1" err="1" smtClean="0">
                <a:latin typeface="Segoe UI" pitchFamily="34" charset="0"/>
                <a:cs typeface="Segoe UI" pitchFamily="34" charset="0"/>
              </a:rPr>
              <a:t>і</a:t>
            </a:r>
            <a:r>
              <a:rPr lang="ru-RU" sz="3600" b="1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600" b="1" err="1" smtClean="0">
                <a:latin typeface="Segoe UI" pitchFamily="34" charset="0"/>
                <a:cs typeface="Segoe UI" pitchFamily="34" charset="0"/>
              </a:rPr>
              <a:t>більше</a:t>
            </a:r>
            <a:r>
              <a:rPr lang="ru-RU" sz="3600" b="1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600" b="1" err="1" smtClean="0">
                <a:latin typeface="Segoe UI" pitchFamily="34" charset="0"/>
                <a:cs typeface="Segoe UI" pitchFamily="34" charset="0"/>
              </a:rPr>
              <a:t>авторів</a:t>
            </a:r>
            <a:r>
              <a:rPr lang="ru-RU" sz="3600" b="1" smtClean="0">
                <a:latin typeface="Segoe UI" pitchFamily="34" charset="0"/>
                <a:cs typeface="Segoe UI" pitchFamily="34" charset="0"/>
              </a:rPr>
              <a:t>:</a:t>
            </a:r>
            <a:endParaRPr lang="en-US" sz="3600" b="1" smtClean="0">
              <a:latin typeface="Segoe UI" pitchFamily="34" charset="0"/>
              <a:cs typeface="Segoe UI" pitchFamily="34" charset="0"/>
            </a:endParaRPr>
          </a:p>
          <a:p>
            <a:pPr>
              <a:buNone/>
            </a:pPr>
            <a:endParaRPr lang="ru-RU" sz="2800" b="1" smtClean="0">
              <a:latin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en-US"/>
              <a:t> </a:t>
            </a:r>
            <a:r>
              <a:rPr lang="en-US" sz="4000" smtClean="0"/>
              <a:t> [#] </a:t>
            </a:r>
            <a:r>
              <a:rPr lang="en-US" sz="4000" smtClean="0">
                <a:latin typeface="Segoe UI" pitchFamily="34" charset="0"/>
                <a:cs typeface="Segoe UI" pitchFamily="34" charset="0"/>
              </a:rPr>
              <a:t>M. Ito et al., “Application of          amorphous oxide TFT to </a:t>
            </a:r>
            <a:r>
              <a:rPr lang="en-US" sz="4000" err="1" smtClean="0">
                <a:latin typeface="Segoe UI" pitchFamily="34" charset="0"/>
                <a:cs typeface="Segoe UI" pitchFamily="34" charset="0"/>
              </a:rPr>
              <a:t>electrophoretic</a:t>
            </a:r>
            <a:r>
              <a:rPr lang="en-US" sz="4000" smtClean="0">
                <a:latin typeface="Segoe UI" pitchFamily="34" charset="0"/>
                <a:cs typeface="Segoe UI" pitchFamily="34" charset="0"/>
              </a:rPr>
              <a:t> display’’, </a:t>
            </a:r>
            <a:r>
              <a:rPr lang="en-US" sz="4000" i="1" smtClean="0">
                <a:latin typeface="Segoe UI" pitchFamily="34" charset="0"/>
                <a:cs typeface="Segoe UI" pitchFamily="34" charset="0"/>
              </a:rPr>
              <a:t>J. Non-</a:t>
            </a:r>
            <a:r>
              <a:rPr lang="en-US" sz="4000" i="1" err="1" smtClean="0">
                <a:latin typeface="Segoe UI" pitchFamily="34" charset="0"/>
                <a:cs typeface="Segoe UI" pitchFamily="34" charset="0"/>
              </a:rPr>
              <a:t>Cryst</a:t>
            </a:r>
            <a:r>
              <a:rPr lang="en-US" sz="4000" i="1" smtClean="0">
                <a:latin typeface="Segoe UI" pitchFamily="34" charset="0"/>
                <a:cs typeface="Segoe UI" pitchFamily="34" charset="0"/>
              </a:rPr>
              <a:t>. Solids,</a:t>
            </a:r>
            <a:r>
              <a:rPr lang="en-US" sz="4000" smtClean="0">
                <a:latin typeface="Segoe UI" pitchFamily="34" charset="0"/>
                <a:cs typeface="Segoe UI" pitchFamily="34" charset="0"/>
              </a:rPr>
              <a:t> vol. 354, no. 19, pp. 2777–2782, Feb. 2008.</a:t>
            </a:r>
            <a:endParaRPr lang="ru-RU" sz="4000">
              <a:latin typeface="Segoe UI" pitchFamily="34" charset="0"/>
              <a:cs typeface="Segoe U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sz="2800" dirty="0" smtClean="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</a:t>
            </a:r>
            <a:r>
              <a:rPr lang="en-US" sz="2800" dirty="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A. </a:t>
            </a:r>
            <a:r>
              <a:rPr lang="en-US" sz="2800" dirty="0" smtClean="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Author</a:t>
            </a:r>
            <a:r>
              <a:rPr lang="en-US" sz="2800" dirty="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and </a:t>
            </a:r>
            <a:r>
              <a:rPr lang="en-US" sz="2800" dirty="0" smtClean="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</a:t>
            </a:r>
            <a:r>
              <a:rPr lang="en-US" sz="2800" dirty="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B</a:t>
            </a:r>
            <a:r>
              <a:rPr lang="en-US" sz="280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sz="2800" smtClean="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Author. </a:t>
            </a:r>
            <a:r>
              <a:rPr lang="ru-RU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(рік</a:t>
            </a:r>
            <a:r>
              <a:rPr lang="en-US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ru-RU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Місяць</a:t>
            </a:r>
            <a:r>
              <a:rPr lang="en-US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uk-UA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публікації</a:t>
            </a:r>
            <a:r>
              <a:rPr lang="ru-RU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). </a:t>
            </a:r>
            <a:r>
              <a:rPr lang="en-US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       </a:t>
            </a:r>
            <a:r>
              <a:rPr lang="en-US" sz="28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“</a:t>
            </a:r>
            <a:r>
              <a:rPr lang="ru-RU" sz="28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Назва</a:t>
            </a:r>
            <a:r>
              <a:rPr lang="ru-RU" sz="28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28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статті</a:t>
            </a:r>
            <a:r>
              <a:rPr lang="en-US" sz="28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”,</a:t>
            </a:r>
            <a:r>
              <a:rPr lang="ru-RU" sz="28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2800" i="1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Назва</a:t>
            </a:r>
            <a:r>
              <a:rPr lang="ru-RU" sz="2800" i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журналу </a:t>
            </a:r>
            <a:r>
              <a:rPr lang="ru-RU" sz="2800" i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(</a:t>
            </a:r>
            <a:r>
              <a:rPr lang="ru-RU" sz="2800" i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курсивом)</a:t>
            </a:r>
            <a:r>
              <a:rPr lang="ru-RU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том, номер, сторінки. Дата </a:t>
            </a:r>
            <a:r>
              <a:rPr lang="ru-RU" sz="28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доступу</a:t>
            </a:r>
            <a:r>
              <a:rPr lang="ru-RU" sz="2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ru-RU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Місяць(скорочено) Число</a:t>
            </a:r>
            <a:r>
              <a:rPr lang="ru-RU" sz="28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ru-RU" sz="2800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Рік</a:t>
            </a:r>
            <a:r>
              <a:rPr lang="ru-RU" sz="28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ru-RU" sz="2800" b="1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[Тип </a:t>
            </a:r>
            <a:r>
              <a:rPr lang="ru-RU" sz="2800" b="1" dirty="0" err="1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середовища</a:t>
            </a:r>
            <a:r>
              <a:rPr lang="ru-RU" sz="2800" b="1" dirty="0" smtClean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]</a:t>
            </a:r>
            <a:r>
              <a:rPr lang="ru-RU" sz="28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Доступно:</a:t>
            </a:r>
            <a:r>
              <a:rPr lang="en-US" sz="28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URL. </a:t>
            </a:r>
          </a:p>
          <a:p>
            <a:pPr marL="109728" indent="0">
              <a:buNone/>
            </a:pPr>
            <a:endParaRPr lang="en-US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r>
              <a:rPr lang="en-US" sz="2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[#] X. Zhu and X. Wu. (2004, Nov</a:t>
            </a:r>
            <a:r>
              <a:rPr lang="en-US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.)</a:t>
            </a:r>
            <a:r>
              <a:rPr lang="ru-RU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</a:t>
            </a:r>
            <a:r>
              <a:rPr lang="en-US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“Class noise vs. attribute noise: A quantitative study of their impacts”. </a:t>
            </a:r>
            <a:r>
              <a:rPr lang="en-US" sz="2800" i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Artif. Intell. Rev</a:t>
            </a:r>
            <a:r>
              <a:rPr lang="en-US" sz="2800" i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</a:t>
            </a:r>
            <a:r>
              <a:rPr lang="uk-UA" sz="2800" i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</a:t>
            </a:r>
            <a:r>
              <a:rPr lang="en-US" sz="2800" i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vol. </a:t>
            </a:r>
            <a:r>
              <a:rPr lang="en-US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22</a:t>
            </a:r>
            <a:r>
              <a:rPr lang="uk-UA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no</a:t>
            </a:r>
            <a:r>
              <a:rPr lang="en-US" sz="2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3/4, </a:t>
            </a:r>
            <a:r>
              <a:rPr lang="en-US" sz="2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pp. 177–210</a:t>
            </a:r>
            <a:r>
              <a:rPr lang="en-US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</a:t>
            </a:r>
            <a:r>
              <a:rPr lang="uk-UA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Accessed </a:t>
            </a:r>
            <a:r>
              <a:rPr lang="en-US" sz="2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on: May 19, 2014. </a:t>
            </a:r>
            <a:r>
              <a:rPr lang="en-US" sz="2800" b="1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[Online]. </a:t>
            </a:r>
            <a:r>
              <a:rPr lang="en-US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Available</a:t>
            </a:r>
            <a:r>
              <a:rPr lang="en-US" sz="2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: http://cs.nju.edu.cn/zhouzh/zhouzh.files/course/dm/reading/reading03/zhu_airev04.pdf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err="1" smtClean="0">
                <a:latin typeface="Segoe UI" pitchFamily="34" charset="0"/>
                <a:cs typeface="Segoe UI" pitchFamily="34" charset="0"/>
              </a:rPr>
              <a:t>Стаття</a:t>
            </a:r>
            <a:r>
              <a:rPr lang="ru-RU" sz="44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4400" err="1" smtClean="0">
                <a:latin typeface="Segoe UI" pitchFamily="34" charset="0"/>
                <a:cs typeface="Segoe UI" pitchFamily="34" charset="0"/>
              </a:rPr>
              <a:t>з</a:t>
            </a:r>
            <a:r>
              <a:rPr lang="ru-RU" sz="44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4400" err="1" smtClean="0">
                <a:latin typeface="Segoe UI" pitchFamily="34" charset="0"/>
                <a:cs typeface="Segoe UI" pitchFamily="34" charset="0"/>
              </a:rPr>
              <a:t>електронного</a:t>
            </a:r>
            <a:r>
              <a:rPr lang="ru-RU" sz="4400" smtClean="0">
                <a:latin typeface="Segoe UI" pitchFamily="34" charset="0"/>
                <a:cs typeface="Segoe UI" pitchFamily="34" charset="0"/>
              </a:rPr>
              <a:t> журналу</a:t>
            </a:r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08000" y="1452880"/>
          <a:ext cx="9367520" cy="1971040"/>
        </p:xfrm>
        <a:graphic>
          <a:graphicData uri="http://schemas.openxmlformats.org/drawingml/2006/table">
            <a:tbl>
              <a:tblPr/>
              <a:tblGrid>
                <a:gridCol w="9367520"/>
              </a:tblGrid>
              <a:tr h="19710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38100" cmpd="sng">
                      <a:solidFill>
                        <a:schemeClr val="accent1"/>
                      </a:solidFill>
                      <a:prstDash val="solid"/>
                    </a:lnL>
                    <a:lnR w="38100" cmpd="sng">
                      <a:solidFill>
                        <a:schemeClr val="accent1"/>
                      </a:solidFill>
                      <a:prstDash val="solid"/>
                    </a:lnR>
                    <a:lnT w="38100" cmpd="sng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320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A. A. Author </a:t>
            </a:r>
            <a:r>
              <a:rPr lang="en-US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and </a:t>
            </a:r>
            <a:r>
              <a:rPr lang="en-US" sz="320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B. B. Author</a:t>
            </a:r>
            <a:r>
              <a:rPr lang="ru-RU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"Назва </a:t>
            </a:r>
            <a:r>
              <a:rPr lang="ru-RU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статті", </a:t>
            </a:r>
            <a:r>
              <a:rPr lang="ru-RU" sz="3200" i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Назва </a:t>
            </a:r>
            <a:r>
              <a:rPr lang="ru-RU" sz="3200" i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журналу</a:t>
            </a:r>
            <a:r>
              <a:rPr lang="ru-RU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(курсивом), том, </a:t>
            </a:r>
            <a:r>
              <a:rPr lang="uk-UA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номер</a:t>
            </a:r>
            <a:r>
              <a:rPr lang="ru-RU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сторінки, </a:t>
            </a:r>
            <a:r>
              <a:rPr lang="ru-RU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Місяць, рік</a:t>
            </a:r>
            <a:r>
              <a:rPr lang="ru-RU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sz="3200" b="1" smtClean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doi</a:t>
            </a:r>
            <a:r>
              <a:rPr lang="ru-RU" sz="3200" b="1" smtClean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: </a:t>
            </a:r>
          </a:p>
          <a:p>
            <a:endParaRPr lang="ru-RU" sz="28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r>
              <a:rPr lang="en-US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[#] X</a:t>
            </a:r>
            <a:r>
              <a:rPr lang="en-US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Zhu and X. Wu, “Class noise vs. attribute noise: A quantitative study of their impacts,” </a:t>
            </a:r>
            <a:r>
              <a:rPr lang="en-US" sz="3200" i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Artif. Intell. Rev</a:t>
            </a:r>
            <a:r>
              <a:rPr lang="en-US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., vol. 22, no. 3/4, pp. 177–210, Nov. 2004. doi: 10.1007/s10462-004-0751-8</a:t>
            </a:r>
            <a:endParaRPr lang="ru-RU" sz="3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Публікація, що має </a:t>
            </a:r>
            <a:r>
              <a:rPr lang="en-US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DOI</a:t>
            </a:r>
            <a:endParaRPr lang="ru-RU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87680" y="1473200"/>
          <a:ext cx="8910320" cy="2001520"/>
        </p:xfrm>
        <a:graphic>
          <a:graphicData uri="http://schemas.openxmlformats.org/drawingml/2006/table">
            <a:tbl>
              <a:tblPr/>
              <a:tblGrid>
                <a:gridCol w="8910320"/>
              </a:tblGrid>
              <a:tr h="200152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38100" cmpd="sng">
                      <a:solidFill>
                        <a:schemeClr val="accent1"/>
                      </a:solidFill>
                      <a:prstDash val="solid"/>
                    </a:lnL>
                    <a:lnR w="38100" cmpd="sng">
                      <a:solidFill>
                        <a:schemeClr val="accent1"/>
                      </a:solidFill>
                      <a:prstDash val="solid"/>
                    </a:lnR>
                    <a:lnT w="38100" cmpd="sng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168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sz="3200" dirty="0">
                <a:latin typeface="Segoe UI" pitchFamily="34" charset="0"/>
                <a:cs typeface="Segoe UI" pitchFamily="34" charset="0"/>
              </a:rPr>
              <a:t>A. A. </a:t>
            </a:r>
            <a:r>
              <a:rPr lang="en-US" sz="3200" dirty="0" smtClean="0">
                <a:latin typeface="Segoe UI" pitchFamily="34" charset="0"/>
                <a:cs typeface="Segoe UI" pitchFamily="34" charset="0"/>
              </a:rPr>
              <a:t>Author</a:t>
            </a:r>
            <a:r>
              <a:rPr lang="uk-UA" sz="3200" dirty="0" smtClean="0">
                <a:latin typeface="Segoe UI" pitchFamily="34" charset="0"/>
                <a:cs typeface="Segoe UI" pitchFamily="34" charset="0"/>
              </a:rPr>
              <a:t>, </a:t>
            </a:r>
            <a:r>
              <a:rPr lang="en-US" sz="3200" dirty="0" smtClean="0">
                <a:latin typeface="Segoe UI" pitchFamily="34" charset="0"/>
                <a:cs typeface="Segoe UI" pitchFamily="34" charset="0"/>
              </a:rPr>
              <a:t>”</a:t>
            </a:r>
            <a:r>
              <a:rPr lang="uk-UA" sz="3200" dirty="0" smtClean="0">
                <a:latin typeface="Segoe UI" pitchFamily="34" charset="0"/>
                <a:cs typeface="Segoe UI" pitchFamily="34" charset="0"/>
              </a:rPr>
              <a:t>Назва публікації англійською</a:t>
            </a:r>
            <a:r>
              <a:rPr lang="en-US" sz="3200" dirty="0" smtClean="0">
                <a:latin typeface="Segoe UI" pitchFamily="34" charset="0"/>
                <a:cs typeface="Segoe UI" pitchFamily="34" charset="0"/>
              </a:rPr>
              <a:t>”</a:t>
            </a:r>
            <a:r>
              <a:rPr lang="uk-UA" sz="3200" dirty="0" smtClean="0">
                <a:latin typeface="Segoe UI" pitchFamily="34" charset="0"/>
                <a:cs typeface="Segoe UI" pitchFamily="34" charset="0"/>
              </a:rPr>
              <a:t>, </a:t>
            </a:r>
            <a:r>
              <a:rPr lang="uk-UA" sz="32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(мова </a:t>
            </a:r>
            <a:r>
              <a:rPr lang="uk-UA" sz="3200" b="1" dirty="0" err="1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пу</a:t>
            </a:r>
            <a:r>
              <a:rPr lang="ru-RU" sz="3200" b="1" dirty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б</a:t>
            </a:r>
            <a:r>
              <a:rPr lang="uk-UA" sz="3200" b="1" dirty="0" err="1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лікації</a:t>
            </a:r>
            <a:r>
              <a:rPr lang="uk-UA" sz="3200" b="1" dirty="0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)</a:t>
            </a:r>
            <a:r>
              <a:rPr lang="uk-UA" sz="3200" dirty="0" smtClean="0">
                <a:latin typeface="Segoe UI" pitchFamily="34" charset="0"/>
                <a:cs typeface="Segoe UI" pitchFamily="34" charset="0"/>
              </a:rPr>
              <a:t>, </a:t>
            </a:r>
            <a:r>
              <a:rPr lang="uk-UA" sz="3200" i="1" dirty="0" smtClean="0">
                <a:latin typeface="Segoe UI" pitchFamily="34" charset="0"/>
                <a:cs typeface="Segoe UI" pitchFamily="34" charset="0"/>
              </a:rPr>
              <a:t>Назва журналу </a:t>
            </a:r>
            <a:r>
              <a:rPr lang="uk-UA" sz="3200" dirty="0" smtClean="0">
                <a:latin typeface="Segoe UI" pitchFamily="34" charset="0"/>
                <a:cs typeface="Segoe UI" pitchFamily="34" charset="0"/>
              </a:rPr>
              <a:t>(скорочена), том, номер, сторінки, рік.</a:t>
            </a:r>
            <a:endParaRPr lang="en-US" sz="3200" dirty="0" smtClean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sz="32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[#] E</a:t>
            </a:r>
            <a:r>
              <a:rPr lang="en-US" sz="3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P. </a:t>
            </a:r>
            <a:r>
              <a:rPr lang="en-US" sz="32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Wigner, </a:t>
            </a:r>
            <a:r>
              <a:rPr lang="en-US" sz="3200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”</a:t>
            </a:r>
            <a:r>
              <a:rPr lang="en-US" sz="32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On </a:t>
            </a:r>
            <a:r>
              <a:rPr lang="en-US" sz="3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 modification of the Rayleigh–Schrodinger perturbation </a:t>
            </a:r>
            <a:r>
              <a:rPr lang="en-US" sz="32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theory”, </a:t>
            </a:r>
            <a:r>
              <a:rPr lang="en-US" sz="3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(in German), </a:t>
            </a:r>
            <a:r>
              <a:rPr lang="en-US" sz="3200" i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Math. </a:t>
            </a:r>
            <a:r>
              <a:rPr lang="de-DE" sz="3200" i="1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Naturwiss</a:t>
            </a:r>
            <a:r>
              <a:rPr lang="de-DE" sz="3200" i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Anz. Ungar. Akad. Wiss.</a:t>
            </a:r>
            <a:r>
              <a:rPr lang="de-DE" sz="3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vol. 53, p. 475, 1935.</a:t>
            </a:r>
            <a:endParaRPr lang="ru-RU" sz="32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>
                <a:latin typeface="Segoe UI" pitchFamily="34" charset="0"/>
                <a:cs typeface="Segoe UI" pitchFamily="34" charset="0"/>
              </a:rPr>
              <a:t>Публікація на іншій мові, крім</a:t>
            </a:r>
            <a:r>
              <a:rPr lang="en-US" sz="4400">
                <a:latin typeface="Segoe UI" pitchFamily="34" charset="0"/>
                <a:cs typeface="Segoe UI" pitchFamily="34" charset="0"/>
              </a:rPr>
              <a:t/>
            </a:r>
            <a:br>
              <a:rPr lang="en-US" sz="4400">
                <a:latin typeface="Segoe UI" pitchFamily="34" charset="0"/>
                <a:cs typeface="Segoe UI" pitchFamily="34" charset="0"/>
              </a:rPr>
            </a:br>
            <a:r>
              <a:rPr lang="ru-RU" sz="4400">
                <a:latin typeface="Segoe UI" pitchFamily="34" charset="0"/>
                <a:cs typeface="Segoe UI" pitchFamily="34" charset="0"/>
              </a:rPr>
              <a:t>англійської</a:t>
            </a:r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48640" y="1595120"/>
          <a:ext cx="9174480" cy="1656080"/>
        </p:xfrm>
        <a:graphic>
          <a:graphicData uri="http://schemas.openxmlformats.org/drawingml/2006/table">
            <a:tbl>
              <a:tblPr/>
              <a:tblGrid>
                <a:gridCol w="9174480"/>
              </a:tblGrid>
              <a:tr h="165608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38100" cmpd="sng">
                      <a:solidFill>
                        <a:schemeClr val="accent1"/>
                      </a:solidFill>
                      <a:prstDash val="solid"/>
                    </a:lnL>
                    <a:lnR w="38100" cmpd="sng">
                      <a:solidFill>
                        <a:schemeClr val="accent1"/>
                      </a:solidFill>
                      <a:prstDash val="solid"/>
                    </a:lnR>
                    <a:lnT w="38100" cmpd="sng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1266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ru-RU" sz="35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A. A. Author, </a:t>
            </a:r>
            <a:r>
              <a:rPr lang="ru-RU" sz="3500" b="1" smtClean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”</a:t>
            </a:r>
            <a:r>
              <a:rPr lang="ru-RU" sz="35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Назва </a:t>
            </a:r>
            <a:r>
              <a:rPr lang="ru-RU" sz="35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публікації </a:t>
            </a:r>
            <a:r>
              <a:rPr lang="ru-RU" sz="35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транслітерована [Назва статті англійською]</a:t>
            </a:r>
            <a:r>
              <a:rPr lang="ru-RU" sz="3500" b="1" smtClean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”</a:t>
            </a:r>
            <a:r>
              <a:rPr lang="ru-RU" sz="35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ru-RU" sz="3500" i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Назва </a:t>
            </a:r>
            <a:r>
              <a:rPr lang="ru-RU" sz="3500" i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журналу, </a:t>
            </a:r>
            <a:r>
              <a:rPr lang="ru-RU" sz="35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том</a:t>
            </a:r>
            <a:r>
              <a:rPr lang="ru-RU" sz="35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номер, сторінки, рік.</a:t>
            </a:r>
          </a:p>
          <a:p>
            <a:pPr marL="109728" indent="0">
              <a:buNone/>
            </a:pPr>
            <a:endParaRPr lang="uk-UA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r>
              <a:rPr lang="en-US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[#] </a:t>
            </a:r>
            <a:r>
              <a:rPr lang="uk-UA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Ye</a:t>
            </a:r>
            <a:r>
              <a:rPr lang="uk-UA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D. </a:t>
            </a:r>
            <a:r>
              <a:rPr lang="uk-UA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Beliavskiy</a:t>
            </a:r>
            <a:r>
              <a:rPr lang="uk-UA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and </a:t>
            </a:r>
            <a:r>
              <a:rPr lang="uk-UA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uk-UA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T. </a:t>
            </a:r>
            <a:r>
              <a:rPr lang="uk-UA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A.</a:t>
            </a:r>
            <a:r>
              <a:rPr lang="en-US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uk-UA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Saurova</a:t>
            </a:r>
            <a:r>
              <a:rPr lang="uk-UA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</a:t>
            </a:r>
            <a:r>
              <a:rPr lang="uk-UA" sz="3200" b="1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3200" b="1" smtClean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”</a:t>
            </a:r>
            <a:r>
              <a:rPr lang="uk-UA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Optimizatsiya </a:t>
            </a:r>
            <a:r>
              <a:rPr lang="uk-UA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preobrazovaniya energii v mnogoluchevoy avtofaznoy lampe beguschey volnyi </a:t>
            </a:r>
            <a:r>
              <a:rPr lang="uk-UA" sz="3200" b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</a:t>
            </a:r>
            <a:r>
              <a:rPr lang="uk-UA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Optimization of energy transformation in the multi-ray auto-phase traveling-wave tube</a:t>
            </a:r>
            <a:r>
              <a:rPr lang="uk-UA" sz="3200" b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]</a:t>
            </a:r>
            <a:r>
              <a:rPr lang="ru-RU" sz="3200" b="1" smtClean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”</a:t>
            </a:r>
            <a:r>
              <a:rPr lang="ru-RU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</a:t>
            </a:r>
            <a:r>
              <a:rPr lang="uk-UA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uk-UA" sz="3200" i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Tekhnika i Pribory SVCh</a:t>
            </a:r>
            <a:r>
              <a:rPr lang="uk-UA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№ 1, pp. 3-7, 2010.</a:t>
            </a:r>
            <a:endParaRPr lang="ru-RU" sz="3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smtClean="0">
                <a:latin typeface="Segoe UI" pitchFamily="34" charset="0"/>
                <a:cs typeface="Segoe UI" pitchFamily="34" charset="0"/>
              </a:rPr>
              <a:t>Публікація що </a:t>
            </a:r>
            <a:r>
              <a:rPr lang="ru-RU" sz="4000">
                <a:latin typeface="Segoe UI" pitchFamily="34" charset="0"/>
                <a:cs typeface="Segoe UI" pitchFamily="34" charset="0"/>
              </a:rPr>
              <a:t>потребує трансл</a:t>
            </a:r>
            <a:r>
              <a:rPr lang="uk-UA" sz="4000">
                <a:latin typeface="Segoe UI" pitchFamily="34" charset="0"/>
                <a:cs typeface="Segoe UI" pitchFamily="34" charset="0"/>
              </a:rPr>
              <a:t>ітерації</a:t>
            </a:r>
            <a:endParaRPr lang="ru-RU" sz="400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06400" y="1452880"/>
          <a:ext cx="9357360" cy="1625600"/>
        </p:xfrm>
        <a:graphic>
          <a:graphicData uri="http://schemas.openxmlformats.org/drawingml/2006/table">
            <a:tbl>
              <a:tblPr/>
              <a:tblGrid>
                <a:gridCol w="9357360"/>
              </a:tblGrid>
              <a:tr h="16256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38100" cmpd="sng">
                      <a:solidFill>
                        <a:schemeClr val="accent1"/>
                      </a:solidFill>
                      <a:prstDash val="solid"/>
                    </a:lnL>
                    <a:lnR w="38100" cmpd="sng">
                      <a:solidFill>
                        <a:schemeClr val="accent1"/>
                      </a:solidFill>
                      <a:prstDash val="solid"/>
                    </a:lnR>
                    <a:lnT w="38100" cmpd="sng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759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ru-RU" sz="3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А</a:t>
            </a:r>
            <a:r>
              <a:rPr lang="ru-RU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А</a:t>
            </a:r>
            <a:r>
              <a:rPr lang="ru-RU" sz="3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ru-RU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Автор "</a:t>
            </a:r>
            <a:r>
              <a:rPr lang="ru-RU" sz="3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Назва статті" </a:t>
            </a:r>
            <a:r>
              <a:rPr lang="ru-RU" sz="3600" i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Назва </a:t>
            </a:r>
            <a:r>
              <a:rPr lang="ru-RU" sz="3600" i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газети</a:t>
            </a:r>
            <a:r>
              <a:rPr lang="en-US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ru-RU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розділ</a:t>
            </a:r>
            <a:r>
              <a:rPr lang="ru-RU" sz="3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ru-RU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сторінки, </a:t>
            </a:r>
            <a:r>
              <a:rPr lang="ru-RU" sz="3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дата </a:t>
            </a:r>
            <a:r>
              <a:rPr lang="ru-RU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місяць, </a:t>
            </a:r>
            <a:r>
              <a:rPr lang="ru-RU" sz="3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рік</a:t>
            </a:r>
            <a:r>
              <a:rPr lang="ru-RU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109728" indent="0">
              <a:buNone/>
            </a:pPr>
            <a:endParaRPr lang="uk-UA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r>
              <a:rPr lang="en-US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[#] P</a:t>
            </a:r>
            <a:r>
              <a:rPr lang="en-US" sz="3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Williams, L. Forrestal, and J. Barret, "The rise of the robot miner," </a:t>
            </a:r>
            <a:r>
              <a:rPr lang="en-US" sz="3600" i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 Australian Financial Review</a:t>
            </a:r>
            <a:r>
              <a:rPr lang="en-US" sz="3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p. 6, Sept. 7, 2010.</a:t>
            </a:r>
            <a:endParaRPr lang="ru-RU" sz="36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600">
                <a:latin typeface="Segoe UI" pitchFamily="34" charset="0"/>
                <a:cs typeface="Segoe UI" pitchFamily="34" charset="0"/>
              </a:rPr>
              <a:t>Газетна публікація</a:t>
            </a:r>
            <a:r>
              <a:rPr lang="uk-UA" sz="4000">
                <a:latin typeface="Segoe UI" pitchFamily="34" charset="0"/>
                <a:cs typeface="Segoe UI" pitchFamily="34" charset="0"/>
              </a:rPr>
              <a:t/>
            </a:r>
            <a:br>
              <a:rPr lang="uk-UA" sz="4000">
                <a:latin typeface="Segoe UI" pitchFamily="34" charset="0"/>
                <a:cs typeface="Segoe UI" pitchFamily="34" charset="0"/>
              </a:rPr>
            </a:br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77520" y="1351280"/>
          <a:ext cx="9286240" cy="1452880"/>
        </p:xfrm>
        <a:graphic>
          <a:graphicData uri="http://schemas.openxmlformats.org/drawingml/2006/table">
            <a:tbl>
              <a:tblPr/>
              <a:tblGrid>
                <a:gridCol w="9286240"/>
              </a:tblGrid>
              <a:tr h="145288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38100" cmpd="sng">
                      <a:solidFill>
                        <a:schemeClr val="accent1"/>
                      </a:solidFill>
                      <a:prstDash val="solid"/>
                    </a:lnL>
                    <a:lnR w="38100" cmpd="sng">
                      <a:solidFill>
                        <a:schemeClr val="accent1"/>
                      </a:solidFill>
                      <a:prstDash val="solid"/>
                    </a:lnR>
                    <a:lnT w="38100" cmpd="sng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879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r>
              <a:rPr lang="en-US" sz="3600" dirty="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A. A. </a:t>
            </a:r>
            <a:r>
              <a:rPr lang="en-US" sz="3600" smtClean="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Author </a:t>
            </a:r>
            <a:r>
              <a:rPr lang="uk-UA" sz="3600" smtClean="0">
                <a:solidFill>
                  <a:srgbClr val="FF0000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або</a:t>
            </a:r>
            <a:r>
              <a:rPr lang="en-US" sz="3600" smtClean="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3600" dirty="0" smtClean="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</a:t>
            </a:r>
            <a:r>
              <a:rPr lang="en-US" sz="3600" dirty="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B</a:t>
            </a:r>
            <a:r>
              <a:rPr lang="en-US" sz="360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Editor</a:t>
            </a:r>
            <a:r>
              <a:rPr lang="ru-RU" sz="3600" smtClean="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</a:t>
            </a:r>
            <a:r>
              <a:rPr lang="en-US" sz="3600" smtClean="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3600" i="1" dirty="0" err="1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Назва</a:t>
            </a:r>
            <a:r>
              <a:rPr lang="ru-RU" sz="3600" i="1" dirty="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книги</a:t>
            </a:r>
            <a:r>
              <a:rPr lang="ru-RU" sz="36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ru-RU" sz="3600" dirty="0" err="1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видання</a:t>
            </a:r>
            <a:r>
              <a:rPr lang="ru-RU" sz="36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(</a:t>
            </a:r>
            <a:r>
              <a:rPr lang="ru-RU" sz="3600" dirty="0" err="1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якщо</a:t>
            </a:r>
            <a:r>
              <a:rPr lang="ru-RU" sz="36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не </a:t>
            </a:r>
            <a:r>
              <a:rPr lang="ru-RU" sz="3600" dirty="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перше</a:t>
            </a:r>
            <a:r>
              <a:rPr lang="ru-RU" sz="360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), </a:t>
            </a:r>
            <a:r>
              <a:rPr lang="ru-RU" sz="36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Т</a:t>
            </a:r>
            <a:r>
              <a:rPr lang="ru-RU" sz="360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ом </a:t>
            </a:r>
            <a:r>
              <a:rPr lang="ru-RU" sz="36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(</a:t>
            </a:r>
            <a:r>
              <a:rPr lang="ru-RU" sz="3600" dirty="0" err="1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якщо</a:t>
            </a:r>
            <a:r>
              <a:rPr lang="ru-RU" sz="36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3600" dirty="0" err="1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багатотомна</a:t>
            </a:r>
            <a:r>
              <a:rPr lang="ru-RU" sz="36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робота</a:t>
            </a:r>
            <a:r>
              <a:rPr lang="ru-RU" sz="360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). Місто,</a:t>
            </a:r>
            <a:r>
              <a:rPr lang="uk-UA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Штат (вказувати </a:t>
            </a:r>
            <a:r>
              <a:rPr lang="uk-UA" sz="3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абревіатуру штату</a:t>
            </a:r>
            <a:r>
              <a:rPr lang="uk-UA" sz="3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),</a:t>
            </a:r>
            <a:r>
              <a:rPr lang="ru-RU" sz="36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3600" dirty="0" err="1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Країна</a:t>
            </a:r>
            <a:r>
              <a:rPr lang="ru-RU" sz="36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ru-RU" sz="3600" dirty="0" err="1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Видавництво</a:t>
            </a:r>
            <a:r>
              <a:rPr lang="ru-RU" sz="36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ru-RU" sz="3600" dirty="0" err="1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Рік</a:t>
            </a:r>
            <a:r>
              <a:rPr lang="ru-RU" sz="3600" dirty="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ru-RU" sz="3600" dirty="0" err="1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сторінки</a:t>
            </a:r>
            <a:r>
              <a:rPr lang="ru-RU" sz="3600" dirty="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(</a:t>
            </a:r>
            <a:r>
              <a:rPr lang="ru-RU" sz="3600" dirty="0" err="1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якщо</a:t>
            </a:r>
            <a:r>
              <a:rPr lang="ru-RU" sz="3600" dirty="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3600" dirty="0" err="1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необхідно</a:t>
            </a:r>
            <a:r>
              <a:rPr lang="ru-RU" sz="3600" dirty="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) </a:t>
            </a: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sz="40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[#] J. Voogt and G. Knezek, Eds., </a:t>
            </a:r>
            <a:r>
              <a:rPr lang="en-US" sz="4000" i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International Handbook of Information Technology in Primary and Secondary Education</a:t>
            </a:r>
            <a:r>
              <a:rPr lang="en-US" sz="40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9th ed., 2 Vols. </a:t>
            </a:r>
            <a:r>
              <a:rPr lang="en-US" sz="40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Philadelphia</a:t>
            </a:r>
            <a:r>
              <a:rPr lang="uk-UA" sz="40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40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PA</a:t>
            </a:r>
            <a:r>
              <a:rPr lang="uk-UA" sz="40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40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US</a:t>
            </a:r>
            <a:r>
              <a:rPr lang="uk-UA" sz="40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40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en-US" sz="40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Lea &amp; Febiger, </a:t>
            </a:r>
            <a:r>
              <a:rPr lang="en-US" sz="40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1993, pp. 37-43.</a:t>
            </a:r>
            <a:endParaRPr lang="ru-RU" sz="40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514350" y="620688"/>
            <a:ext cx="9258300" cy="796950"/>
          </a:xfrm>
        </p:spPr>
        <p:txBody>
          <a:bodyPr>
            <a:noAutofit/>
          </a:bodyPr>
          <a:lstStyle/>
          <a:p>
            <a:r>
              <a:rPr lang="ru-RU" sz="6000" smtClean="0">
                <a:latin typeface="Segoe UI" pitchFamily="34" charset="0"/>
                <a:cs typeface="Segoe UI" pitchFamily="34" charset="0"/>
              </a:rPr>
              <a:t>Книга</a:t>
            </a:r>
            <a:br>
              <a:rPr lang="ru-RU" sz="6000" smtClean="0">
                <a:latin typeface="Segoe UI" pitchFamily="34" charset="0"/>
                <a:cs typeface="Segoe UI" pitchFamily="34" charset="0"/>
              </a:rPr>
            </a:br>
            <a:endParaRPr lang="ru-RU" sz="600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18160" y="1442720"/>
          <a:ext cx="9367520" cy="2082800"/>
        </p:xfrm>
        <a:graphic>
          <a:graphicData uri="http://schemas.openxmlformats.org/drawingml/2006/table">
            <a:tbl>
              <a:tblPr/>
              <a:tblGrid>
                <a:gridCol w="9367520"/>
              </a:tblGrid>
              <a:tr h="20828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38100" cmpd="sng">
                      <a:solidFill>
                        <a:schemeClr val="accent1"/>
                      </a:solidFill>
                      <a:prstDash val="solid"/>
                    </a:lnL>
                    <a:lnR w="38100" cmpd="sng">
                      <a:solidFill>
                        <a:schemeClr val="accent1"/>
                      </a:solidFill>
                      <a:prstDash val="solid"/>
                    </a:lnR>
                    <a:lnT w="38100" cmpd="sng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3200" dirty="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A. A. Author </a:t>
            </a:r>
            <a:r>
              <a:rPr lang="ru-RU" sz="3200" dirty="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"</a:t>
            </a:r>
            <a:r>
              <a:rPr lang="ru-RU" sz="3200" dirty="0" err="1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Назва</a:t>
            </a:r>
            <a:r>
              <a:rPr lang="ru-RU" sz="32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частини</a:t>
            </a:r>
            <a:r>
              <a:rPr lang="ru-RU" sz="32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книги", у </a:t>
            </a:r>
            <a:r>
              <a:rPr lang="ru-RU" sz="3200" i="1" dirty="0" err="1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Назва</a:t>
            </a:r>
            <a:r>
              <a:rPr lang="ru-RU" sz="3200" i="1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книги</a:t>
            </a:r>
            <a:r>
              <a:rPr lang="ru-RU" sz="32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uk-UA" sz="3200" dirty="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номер видання, том, </a:t>
            </a:r>
            <a:r>
              <a:rPr lang="en-US" sz="3200" dirty="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B. B. Editor</a:t>
            </a:r>
            <a:r>
              <a:rPr lang="ru-RU" sz="3200" dirty="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3200" dirty="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Ed</a:t>
            </a:r>
            <a:r>
              <a:rPr lang="ru-RU" sz="320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ru-RU" sz="32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Місто, Штат (вказувати абревіатуру штату</a:t>
            </a:r>
            <a:r>
              <a:rPr lang="ru-RU" sz="320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), Країна</a:t>
            </a:r>
            <a:r>
              <a:rPr lang="ru-RU" sz="32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ru-RU" sz="3200" dirty="0" err="1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Видавництво</a:t>
            </a:r>
            <a:r>
              <a:rPr lang="ru-RU" sz="32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ru-RU" sz="3200" dirty="0" err="1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Рік</a:t>
            </a:r>
            <a:r>
              <a:rPr lang="ru-RU" sz="32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ru-RU" sz="3200" dirty="0" err="1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сторінковий</a:t>
            </a:r>
            <a:r>
              <a:rPr lang="ru-RU" sz="3200" dirty="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інтервал</a:t>
            </a:r>
            <a:r>
              <a:rPr lang="ru-RU" sz="32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частини</a:t>
            </a:r>
            <a:r>
              <a:rPr lang="ru-RU" sz="3200" dirty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книги. </a:t>
            </a:r>
            <a:r>
              <a:rPr lang="en-US" sz="3200" dirty="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endParaRPr lang="en-US" sz="2800" dirty="0" smtClean="0">
              <a:solidFill>
                <a:srgbClr val="00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r>
              <a:rPr lang="en-US" sz="32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[#] </a:t>
            </a:r>
            <a:r>
              <a:rPr lang="en-US" sz="3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G. O. Young, "Synthetic structure of industrial plastics," in </a:t>
            </a:r>
            <a:r>
              <a:rPr lang="en-US" sz="3200" i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Plastics</a:t>
            </a:r>
            <a:r>
              <a:rPr lang="en-US" sz="3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2nd ed., vol. 3, J. Peters, Ed. New York: McGraw-Hill, 1964, pp. 15-64.</a:t>
            </a:r>
            <a:endParaRPr lang="ru-RU" sz="2800" dirty="0" smtClean="0">
              <a:solidFill>
                <a:srgbClr val="000000"/>
              </a:solidFill>
              <a:latin typeface="Cambria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Частина книги</a:t>
            </a:r>
            <a:endParaRPr lang="ru-RU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48640" y="1473200"/>
          <a:ext cx="9357360" cy="2702560"/>
        </p:xfrm>
        <a:graphic>
          <a:graphicData uri="http://schemas.openxmlformats.org/drawingml/2006/table">
            <a:tbl>
              <a:tblPr/>
              <a:tblGrid>
                <a:gridCol w="9357360"/>
              </a:tblGrid>
              <a:tr h="270256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38100" cmpd="sng">
                      <a:solidFill>
                        <a:schemeClr val="accent1"/>
                      </a:solidFill>
                      <a:prstDash val="solid"/>
                    </a:lnL>
                    <a:lnR w="38100" cmpd="sng">
                      <a:solidFill>
                        <a:schemeClr val="accent1"/>
                      </a:solidFill>
                      <a:prstDash val="solid"/>
                    </a:lnR>
                    <a:lnT w="38100" cmpd="sng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00" r="22600"/>
          <a:stretch/>
        </p:blipFill>
        <p:spPr>
          <a:xfrm>
            <a:off x="272169" y="2420888"/>
            <a:ext cx="2911221" cy="155019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04" y="4450824"/>
            <a:ext cx="3159351" cy="144016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15" y="268680"/>
            <a:ext cx="3006297" cy="182078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6" name="Рисунок 15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231"/>
          <a:stretch/>
        </p:blipFill>
        <p:spPr>
          <a:xfrm>
            <a:off x="6734984" y="317834"/>
            <a:ext cx="3402378" cy="172248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Рисунок 16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261" b="5492"/>
          <a:stretch/>
        </p:blipFill>
        <p:spPr>
          <a:xfrm>
            <a:off x="3604329" y="268680"/>
            <a:ext cx="2854643" cy="172248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19" name="Рисунок 18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77" b="28948"/>
          <a:stretch/>
        </p:blipFill>
        <p:spPr>
          <a:xfrm>
            <a:off x="6925698" y="2264296"/>
            <a:ext cx="2966085" cy="21008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1" name="Рисунок 20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08" r="11346" b="14292"/>
          <a:stretch/>
        </p:blipFill>
        <p:spPr>
          <a:xfrm>
            <a:off x="3604329" y="4477080"/>
            <a:ext cx="3716163" cy="200253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3" name="Прямоугольник 2"/>
          <p:cNvSpPr/>
          <p:nvPr/>
        </p:nvSpPr>
        <p:spPr>
          <a:xfrm>
            <a:off x="3427313" y="2355720"/>
            <a:ext cx="3159351" cy="202993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600" b="1" smtClean="0">
                <a:solidFill>
                  <a:schemeClr val="tx2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Близько 6000 стилів цитування</a:t>
            </a:r>
            <a:endParaRPr lang="ru-RU" sz="3600" b="1">
              <a:solidFill>
                <a:schemeClr val="tx2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6159" y="4910026"/>
            <a:ext cx="2754306" cy="918043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90477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uk-UA" sz="3600" i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Назва книги,</a:t>
            </a:r>
            <a:r>
              <a:rPr lang="en-US" sz="3600" i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uk-UA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номер видання. </a:t>
            </a:r>
            <a:r>
              <a:rPr lang="ru-RU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Місто</a:t>
            </a:r>
            <a:r>
              <a:rPr lang="ru-RU" sz="3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Штат (вказувати абревіатуру), Країна</a:t>
            </a:r>
            <a:r>
              <a:rPr lang="uk-UA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: Видавництво, рік</a:t>
            </a:r>
            <a:r>
              <a:rPr lang="en-US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</a:t>
            </a:r>
            <a:endParaRPr lang="en-US" sz="36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endParaRPr lang="uk-UA" smtClean="0"/>
          </a:p>
          <a:p>
            <a:pPr marL="109728" indent="0">
              <a:buNone/>
            </a:pPr>
            <a:r>
              <a:rPr lang="en-US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[#]</a:t>
            </a:r>
            <a:r>
              <a:rPr lang="en-US" sz="3600" i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3600" i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The Oxford Dictionary of Computing, </a:t>
            </a:r>
            <a:r>
              <a:rPr lang="en-US" sz="3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5th ed. Oxford: Oxford University Press, 2003.</a:t>
            </a:r>
            <a:endParaRPr lang="ru-RU" sz="36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Книга під назвою</a:t>
            </a:r>
            <a:endParaRPr lang="ru-RU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97840" y="1422400"/>
          <a:ext cx="9072880" cy="1991360"/>
        </p:xfrm>
        <a:graphic>
          <a:graphicData uri="http://schemas.openxmlformats.org/drawingml/2006/table">
            <a:tbl>
              <a:tblPr/>
              <a:tblGrid>
                <a:gridCol w="9072880"/>
              </a:tblGrid>
              <a:tr h="199136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38100" cmpd="sng">
                      <a:solidFill>
                        <a:schemeClr val="accent1"/>
                      </a:solidFill>
                      <a:prstDash val="solid"/>
                    </a:lnL>
                    <a:lnR w="38100" cmpd="sng">
                      <a:solidFill>
                        <a:schemeClr val="accent1"/>
                      </a:solidFill>
                      <a:prstDash val="solid"/>
                    </a:lnR>
                    <a:lnT w="38100" cmpd="sng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634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sz="3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A. A</a:t>
            </a:r>
            <a:r>
              <a:rPr lang="en-US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Author  </a:t>
            </a:r>
            <a:r>
              <a:rPr lang="uk-UA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або</a:t>
            </a:r>
            <a:r>
              <a:rPr lang="en-US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3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B. B. </a:t>
            </a:r>
            <a:r>
              <a:rPr lang="en-US" sz="32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Editor</a:t>
            </a:r>
            <a:r>
              <a:rPr lang="uk-UA" sz="32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32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Eds., </a:t>
            </a:r>
            <a:r>
              <a:rPr lang="ru-RU" sz="3200" i="1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Назва</a:t>
            </a:r>
            <a:r>
              <a:rPr lang="ru-RU" sz="3200" i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3200" i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книги</a:t>
            </a:r>
            <a:r>
              <a:rPr lang="en-US" sz="3200" i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uk-UA" sz="32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(Назва серії). </a:t>
            </a:r>
            <a:r>
              <a:rPr lang="ru-RU" sz="32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Місто</a:t>
            </a:r>
            <a:r>
              <a:rPr lang="ru-RU" sz="32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Штат (</a:t>
            </a:r>
            <a:r>
              <a:rPr lang="ru-RU" sz="32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вказувати</a:t>
            </a:r>
            <a:r>
              <a:rPr lang="ru-RU" sz="32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32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абревіатуру</a:t>
            </a:r>
            <a:r>
              <a:rPr lang="ru-RU" sz="32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), </a:t>
            </a:r>
            <a:r>
              <a:rPr lang="ru-RU" sz="3200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Країна</a:t>
            </a:r>
            <a:r>
              <a:rPr lang="ru-RU" sz="3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ru-RU" sz="3200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Видавництво</a:t>
            </a:r>
            <a:r>
              <a:rPr lang="ru-RU" sz="3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ru-RU" sz="3200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Рік</a:t>
            </a:r>
            <a:r>
              <a:rPr lang="ru-RU" sz="3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</a:t>
            </a:r>
          </a:p>
          <a:p>
            <a:endParaRPr lang="uk-UA" dirty="0" smtClean="0"/>
          </a:p>
          <a:p>
            <a:pPr marL="109728" indent="0">
              <a:buNone/>
            </a:pPr>
            <a:r>
              <a:rPr lang="en-US" sz="32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[#] M</a:t>
            </a:r>
            <a:r>
              <a:rPr lang="en-US" sz="3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Abramowitz and I. A. </a:t>
            </a:r>
            <a:r>
              <a:rPr lang="en-US" sz="3200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Stegun</a:t>
            </a:r>
            <a:r>
              <a:rPr lang="en-US" sz="3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Eds., </a:t>
            </a:r>
            <a:r>
              <a:rPr lang="en-US" sz="3200" i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Handbook of Mathematical Functions</a:t>
            </a:r>
            <a:r>
              <a:rPr lang="en-US" sz="3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(</a:t>
            </a:r>
            <a:r>
              <a:rPr lang="en-US" sz="3200" b="1" dirty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Applied Mathematics Series 55</a:t>
            </a:r>
            <a:r>
              <a:rPr lang="en-US" sz="3200" b="1" dirty="0" smtClean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)</a:t>
            </a:r>
            <a:r>
              <a:rPr lang="en-US" sz="32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.Washington</a:t>
            </a:r>
            <a:r>
              <a:rPr lang="en-US" sz="32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DC, USA: NBS, 1964, pp. 32-33.</a:t>
            </a:r>
            <a:endParaRPr lang="ru-RU" sz="32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Серіальне видання</a:t>
            </a:r>
            <a:endParaRPr lang="ru-RU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48640" y="1371600"/>
          <a:ext cx="9052560" cy="2153920"/>
        </p:xfrm>
        <a:graphic>
          <a:graphicData uri="http://schemas.openxmlformats.org/drawingml/2006/table">
            <a:tbl>
              <a:tblPr/>
              <a:tblGrid>
                <a:gridCol w="9052560"/>
              </a:tblGrid>
              <a:tr h="215392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38100" cmpd="sng">
                      <a:solidFill>
                        <a:schemeClr val="accent1"/>
                      </a:solidFill>
                      <a:prstDash val="solid"/>
                    </a:lnL>
                    <a:lnR w="38100" cmpd="sng">
                      <a:solidFill>
                        <a:schemeClr val="accent1"/>
                      </a:solidFill>
                      <a:prstDash val="solid"/>
                    </a:lnR>
                    <a:lnT w="38100" cmpd="sng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2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uk-UA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Назва організації, </a:t>
            </a:r>
            <a:r>
              <a:rPr lang="uk-UA" sz="3600" i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Назва книги. </a:t>
            </a:r>
            <a:r>
              <a:rPr lang="uk-UA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Місце видання: видавництво, рік.</a:t>
            </a:r>
            <a:endParaRPr lang="en-US" sz="360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endParaRPr lang="en-US" sz="36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r>
              <a:rPr lang="en-US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[#] </a:t>
            </a:r>
            <a:r>
              <a:rPr lang="en-US" sz="3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World Bank, </a:t>
            </a:r>
            <a:r>
              <a:rPr lang="en-US" sz="3600" i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Information and Communication Technologies: A World Bank group strategy. </a:t>
            </a:r>
            <a:r>
              <a:rPr lang="en-US" sz="3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Washington, DC: World Bank, 2002.</a:t>
            </a:r>
            <a:endParaRPr lang="ru-RU" sz="36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Автор - організація</a:t>
            </a:r>
            <a:endParaRPr lang="ru-RU" sz="48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6240" y="1432560"/>
          <a:ext cx="8798560" cy="1605280"/>
        </p:xfrm>
        <a:graphic>
          <a:graphicData uri="http://schemas.openxmlformats.org/drawingml/2006/table">
            <a:tbl>
              <a:tblPr/>
              <a:tblGrid>
                <a:gridCol w="8798560"/>
              </a:tblGrid>
              <a:tr h="160528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38100" cmpd="sng">
                      <a:solidFill>
                        <a:schemeClr val="accent1"/>
                      </a:solidFill>
                      <a:prstDash val="solid"/>
                    </a:lnL>
                    <a:lnR w="38100" cmpd="sng">
                      <a:solidFill>
                        <a:schemeClr val="accent1"/>
                      </a:solidFill>
                      <a:prstDash val="solid"/>
                    </a:lnR>
                    <a:lnT w="38100" cmpd="sng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390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sz="300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A. A. </a:t>
            </a:r>
            <a:r>
              <a:rPr lang="en-US" sz="3000" smtClean="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Author</a:t>
            </a:r>
            <a:r>
              <a:rPr lang="ru-RU" sz="3000" smtClean="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</a:t>
            </a:r>
            <a:r>
              <a:rPr lang="en-US" sz="3000" smtClean="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3000" i="1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Назва книги</a:t>
            </a:r>
            <a:r>
              <a:rPr lang="ru-RU" sz="300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</a:t>
            </a:r>
            <a:r>
              <a:rPr lang="en-US" sz="300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uk-UA" sz="300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номер видання. </a:t>
            </a:r>
            <a:r>
              <a:rPr lang="ru-RU" sz="30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Місто, Штат (вказувати абревіатуру штату</a:t>
            </a:r>
            <a:r>
              <a:rPr lang="ru-RU" sz="300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), Країна</a:t>
            </a:r>
            <a:r>
              <a:rPr lang="ru-RU" sz="30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: Видавництво, </a:t>
            </a:r>
            <a:r>
              <a:rPr lang="ru-RU" sz="300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Рік. </a:t>
            </a:r>
            <a:r>
              <a:rPr lang="en-US" sz="300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</a:t>
            </a:r>
            <a:r>
              <a:rPr lang="uk-UA" sz="300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Тип середовища</a:t>
            </a:r>
            <a:r>
              <a:rPr lang="en-US" sz="300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]</a:t>
            </a:r>
            <a:r>
              <a:rPr lang="uk-UA" sz="300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ru-RU" sz="300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Доступно</a:t>
            </a:r>
            <a:r>
              <a:rPr lang="en-US" sz="300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:</a:t>
            </a:r>
            <a:r>
              <a:rPr lang="uk-UA" sz="300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сайт/шлях/файл.</a:t>
            </a:r>
            <a:endParaRPr lang="uk-UA" sz="300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endParaRPr lang="uk-UA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r>
              <a:rPr lang="en-US" sz="35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</a:t>
            </a:r>
            <a:r>
              <a:rPr lang="en-US" sz="35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#</a:t>
            </a:r>
            <a:r>
              <a:rPr lang="en-US" sz="35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] </a:t>
            </a:r>
            <a:r>
              <a:rPr lang="en-US" sz="35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L. Bass, P. Clements, and R. Kazman, </a:t>
            </a:r>
            <a:r>
              <a:rPr lang="en-US" sz="3500" i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Software Architecture in Practice</a:t>
            </a:r>
            <a:r>
              <a:rPr lang="en-US" sz="35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2nd ed. Reading, MA: Addison Wesley, 2003. [</a:t>
            </a:r>
            <a:r>
              <a:rPr lang="en-US" sz="35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Online]</a:t>
            </a:r>
            <a:r>
              <a:rPr lang="uk-UA" sz="35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</a:t>
            </a:r>
            <a:r>
              <a:rPr lang="en-US" sz="35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35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Available: ScienceDirect.</a:t>
            </a:r>
            <a:endParaRPr lang="ru-RU" sz="35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Електронна книга</a:t>
            </a:r>
            <a:endParaRPr lang="ru-RU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99440" y="1483360"/>
          <a:ext cx="9103360" cy="1767840"/>
        </p:xfrm>
        <a:graphic>
          <a:graphicData uri="http://schemas.openxmlformats.org/drawingml/2006/table">
            <a:tbl>
              <a:tblPr/>
              <a:tblGrid>
                <a:gridCol w="9103360"/>
              </a:tblGrid>
              <a:tr h="1767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38100" cmpd="sng">
                      <a:solidFill>
                        <a:schemeClr val="accent1"/>
                      </a:solidFill>
                      <a:prstDash val="solid"/>
                    </a:lnL>
                    <a:lnR w="38100" cmpd="sng">
                      <a:solidFill>
                        <a:schemeClr val="accent1"/>
                      </a:solidFill>
                      <a:prstDash val="solid"/>
                    </a:lnR>
                    <a:lnT w="38100" cmpd="sng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24624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en-US" sz="320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A. A. </a:t>
            </a:r>
            <a:r>
              <a:rPr lang="en-US" sz="3200" smtClean="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Author, </a:t>
            </a:r>
            <a:r>
              <a:rPr lang="ru-RU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"</a:t>
            </a:r>
            <a:r>
              <a:rPr lang="ru-RU" sz="320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Назва</a:t>
            </a:r>
            <a:r>
              <a:rPr lang="ru-RU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320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роботи</a:t>
            </a:r>
            <a:r>
              <a:rPr lang="ru-RU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", тип </a:t>
            </a:r>
            <a:r>
              <a:rPr lang="ru-RU" sz="320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роботи</a:t>
            </a:r>
            <a:r>
              <a:rPr lang="ru-RU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з </a:t>
            </a:r>
            <a:r>
              <a:rPr lang="ru-RU" sz="320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вказівкою</a:t>
            </a:r>
            <a:r>
              <a:rPr lang="ru-RU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320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наукового</a:t>
            </a:r>
            <a:r>
              <a:rPr lang="ru-RU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320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ступеня</a:t>
            </a:r>
            <a:r>
              <a:rPr lang="ru-RU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автора, </a:t>
            </a:r>
            <a:r>
              <a:rPr lang="ru-RU" sz="320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підрозділ</a:t>
            </a:r>
            <a:r>
              <a:rPr lang="ru-RU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ru-RU" sz="320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наукова</a:t>
            </a:r>
            <a:r>
              <a:rPr lang="ru-RU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320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установа</a:t>
            </a:r>
            <a:r>
              <a:rPr lang="ru-RU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ru-RU" sz="320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Місто</a:t>
            </a:r>
            <a:r>
              <a:rPr lang="ru-RU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ru-RU" sz="320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Країна</a:t>
            </a:r>
            <a:r>
              <a:rPr lang="ru-RU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ru-RU" sz="320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Рік</a:t>
            </a:r>
            <a:r>
              <a:rPr lang="ru-RU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endParaRPr lang="ru-RU" sz="320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r>
              <a:rPr lang="en-US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[#] </a:t>
            </a:r>
            <a:r>
              <a:rPr lang="ru-RU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</a:t>
            </a:r>
            <a:r>
              <a:rPr lang="ru-RU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Швачка, "Властивості розв'язків стохастичних диференціально-функціональних рівнянь з нескінченною післядією", дис. канд. наук., фак-т інформ., Чернів. нац. ун-т, Чернівці, </a:t>
            </a:r>
            <a:r>
              <a:rPr lang="ru-RU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Україна, 2014</a:t>
            </a:r>
            <a:r>
              <a:rPr lang="ru-RU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109728" indent="0">
              <a:buNone/>
            </a:pPr>
            <a:r>
              <a:rPr lang="ru-RU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</a:t>
            </a:r>
          </a:p>
          <a:p>
            <a:endParaRPr lang="ru-RU" sz="3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Дисертація та автореферат</a:t>
            </a:r>
            <a:endParaRPr lang="ru-RU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18160" y="1452880"/>
          <a:ext cx="9133840" cy="1564640"/>
        </p:xfrm>
        <a:graphic>
          <a:graphicData uri="http://schemas.openxmlformats.org/drawingml/2006/table">
            <a:tbl>
              <a:tblPr/>
              <a:tblGrid>
                <a:gridCol w="9133840"/>
              </a:tblGrid>
              <a:tr h="15646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38100" cmpd="sng">
                      <a:solidFill>
                        <a:schemeClr val="accent1"/>
                      </a:solidFill>
                      <a:prstDash val="solid"/>
                    </a:lnL>
                    <a:lnR w="38100" cmpd="sng">
                      <a:solidFill>
                        <a:schemeClr val="accent1"/>
                      </a:solidFill>
                      <a:prstDash val="solid"/>
                    </a:lnR>
                    <a:lnT w="38100" cmpd="sng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[#] J. S. Evans, "Studies in nonlinear filtering theory: random parameter linear systems, target tracking and communication constrained estimation," Ph.D. dissertation, Elect. and Electron. Eng., Univ. of Melbourne, Australia, 1998. </a:t>
            </a:r>
            <a:r>
              <a:rPr lang="en-US" sz="3200" b="1" smtClean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[Online]. Available:</a:t>
            </a:r>
            <a:r>
              <a:rPr lang="uk-UA" sz="3200" b="1" smtClean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http://repository.unimelb.edu.au/10187/8844</a:t>
            </a:r>
            <a:r>
              <a:rPr lang="en-US" smtClean="0"/>
              <a:t>  </a:t>
            </a:r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Дисертація онлайн</a:t>
            </a:r>
            <a:endParaRPr lang="ru-RU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0977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09728" indent="0">
              <a:buNone/>
            </a:pPr>
            <a:r>
              <a:rPr lang="en-US" sz="2800" dirty="0" smtClean="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A. A. Author, </a:t>
            </a:r>
            <a:r>
              <a:rPr lang="ru-RU" sz="28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"</a:t>
            </a:r>
            <a:r>
              <a:rPr lang="ru-RU" sz="280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Назва</a:t>
            </a:r>
            <a:r>
              <a:rPr lang="ru-RU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доповід</a:t>
            </a:r>
            <a:r>
              <a:rPr lang="uk-UA" sz="2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і"</a:t>
            </a:r>
            <a:r>
              <a:rPr lang="en-US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</a:t>
            </a:r>
            <a:r>
              <a:rPr lang="ru-RU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28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у </a:t>
            </a:r>
            <a:r>
              <a:rPr lang="ru-RU" sz="2800" i="1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назв</a:t>
            </a:r>
            <a:r>
              <a:rPr lang="uk-UA" sz="2800" i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а</a:t>
            </a:r>
            <a:r>
              <a:rPr lang="ru-RU" sz="2800" i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2800" i="1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конференції</a:t>
            </a:r>
            <a:r>
              <a:rPr lang="ru-RU" sz="2800" i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(курсивом)</a:t>
            </a:r>
            <a:r>
              <a:rPr lang="ru-RU" sz="28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</a:t>
            </a:r>
            <a:r>
              <a:rPr lang="en-US" sz="28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2800" i="1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Місяць</a:t>
            </a:r>
            <a:r>
              <a:rPr lang="ru-RU" sz="2800" i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Дата, </a:t>
            </a:r>
            <a:r>
              <a:rPr lang="ru-RU" sz="2800" i="1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Рік</a:t>
            </a:r>
            <a:r>
              <a:rPr lang="ru-RU" sz="2800" i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ru-RU" sz="2800" i="1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Місце</a:t>
            </a:r>
            <a:r>
              <a:rPr lang="ru-RU" sz="28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28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</a:t>
            </a:r>
            <a:r>
              <a:rPr lang="ru-RU" sz="28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</a:t>
            </a:r>
            <a:r>
              <a:rPr lang="en-US" sz="28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A. Editor, Ed.</a:t>
            </a:r>
            <a:r>
              <a:rPr lang="ru-RU" sz="28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Місце</a:t>
            </a:r>
            <a:r>
              <a:rPr lang="ru-RU" sz="2800" dirty="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видання</a:t>
            </a:r>
            <a:r>
              <a:rPr lang="ru-RU" sz="2800" dirty="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ru-RU" sz="2800" dirty="0" err="1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Видавець</a:t>
            </a:r>
            <a:r>
              <a:rPr lang="ru-RU" sz="2800" dirty="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ru-RU" sz="2800" dirty="0" err="1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якщо</a:t>
            </a:r>
            <a:r>
              <a:rPr lang="ru-RU" sz="2800" dirty="0" smtClean="0">
                <a:solidFill>
                  <a:srgbClr val="0000F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2800" dirty="0" err="1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є</a:t>
            </a:r>
            <a:r>
              <a:rPr lang="ru-RU" sz="2800" dirty="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</a:t>
            </a:r>
            <a:r>
              <a:rPr lang="ru-RU" sz="28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28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Рік</a:t>
            </a:r>
            <a:r>
              <a:rPr lang="ru-RU" sz="28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28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видання</a:t>
            </a:r>
            <a:r>
              <a:rPr lang="ru-RU" sz="28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ru-RU" sz="28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сторінки</a:t>
            </a:r>
            <a:r>
              <a:rPr lang="ru-RU" sz="28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</a:t>
            </a:r>
            <a:endParaRPr lang="en-US" sz="28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endParaRPr lang="en-US" sz="2800" dirty="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r>
              <a:rPr lang="en-US" sz="28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[#] S. Christensen and F. </a:t>
            </a:r>
            <a:r>
              <a:rPr lang="en-US" sz="28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Oppacher</a:t>
            </a:r>
            <a:r>
              <a:rPr lang="en-US" sz="28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"An analysis of </a:t>
            </a:r>
            <a:r>
              <a:rPr lang="en-US" sz="28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Koza's</a:t>
            </a:r>
            <a:r>
              <a:rPr lang="en-US" sz="28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computational effort statistic for genetic programming," in </a:t>
            </a:r>
            <a:r>
              <a:rPr lang="en-US" sz="2800" i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Genetic programming: </a:t>
            </a:r>
            <a:r>
              <a:rPr lang="en-US" sz="2800" i="1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EuroGP</a:t>
            </a:r>
            <a:r>
              <a:rPr lang="en-US" sz="2800" i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2002: Proc. of the 5th </a:t>
            </a:r>
            <a:r>
              <a:rPr lang="en-US" sz="2800" i="1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Euro.Conf</a:t>
            </a:r>
            <a:r>
              <a:rPr lang="en-US" sz="2800" i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on Genetic Programming, April 3-5, 2002, </a:t>
            </a:r>
            <a:r>
              <a:rPr lang="en-US" sz="2800" i="1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Kinsdale</a:t>
            </a:r>
            <a:r>
              <a:rPr lang="en-US" sz="2800" i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Ireland, </a:t>
            </a:r>
            <a:r>
              <a:rPr lang="en-US" sz="28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J. A. Foster, E. </a:t>
            </a:r>
            <a:r>
              <a:rPr lang="en-US" sz="28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Lutton</a:t>
            </a:r>
            <a:r>
              <a:rPr lang="en-US" sz="28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J. Miller, C. Ryan, A. G. </a:t>
            </a:r>
            <a:r>
              <a:rPr lang="en-US" sz="28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Tettamanzi</a:t>
            </a:r>
            <a:r>
              <a:rPr lang="en-US" sz="28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Eds. Berlin: Springer, 2002</a:t>
            </a:r>
            <a:r>
              <a:rPr lang="ru-RU" sz="28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</a:t>
            </a:r>
            <a:r>
              <a:rPr lang="en-US" sz="28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pp. 182-</a:t>
            </a:r>
            <a:r>
              <a:rPr lang="ru-RU" sz="28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</a:t>
            </a:r>
            <a:r>
              <a:rPr lang="en-US" sz="28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91.</a:t>
            </a:r>
            <a:endParaRPr lang="uk-UA" sz="28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Матеріали конференцій</a:t>
            </a:r>
            <a:endParaRPr lang="ru-RU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75920" y="1402080"/>
          <a:ext cx="9469120" cy="1727200"/>
        </p:xfrm>
        <a:graphic>
          <a:graphicData uri="http://schemas.openxmlformats.org/drawingml/2006/table">
            <a:tbl>
              <a:tblPr/>
              <a:tblGrid>
                <a:gridCol w="9469120"/>
              </a:tblGrid>
              <a:tr h="17272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38100" cmpd="sng">
                      <a:solidFill>
                        <a:schemeClr val="accent1"/>
                      </a:solidFill>
                      <a:prstDash val="solid"/>
                    </a:lnL>
                    <a:lnR w="38100" cmpd="sng">
                      <a:solidFill>
                        <a:schemeClr val="accent1"/>
                      </a:solidFill>
                      <a:prstDash val="solid"/>
                    </a:lnR>
                    <a:lnT w="38100" cmpd="sng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en-US" sz="3200" smtClean="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</a:t>
            </a:r>
            <a:r>
              <a:rPr lang="en-US" sz="320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Author, </a:t>
            </a:r>
            <a:r>
              <a:rPr lang="ru-RU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"Назва доповіді" у </a:t>
            </a:r>
            <a:r>
              <a:rPr lang="ru-RU" sz="3200" i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назв</a:t>
            </a:r>
            <a:r>
              <a:rPr lang="uk-UA" sz="3200" i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а</a:t>
            </a:r>
            <a:r>
              <a:rPr lang="ru-RU" sz="3200" i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конференції (курсивом)</a:t>
            </a:r>
            <a:r>
              <a:rPr lang="ru-RU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</a:t>
            </a:r>
            <a:r>
              <a:rPr lang="en-US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3200" i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Місяць Дата, Рік, </a:t>
            </a:r>
            <a:r>
              <a:rPr lang="ru-RU" sz="3200" i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Місце</a:t>
            </a:r>
            <a:r>
              <a:rPr lang="en-US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</a:t>
            </a:r>
            <a:r>
              <a:rPr lang="uk-UA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Тип середовища</a:t>
            </a:r>
            <a:r>
              <a:rPr lang="en-US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].</a:t>
            </a:r>
            <a:r>
              <a:rPr lang="ru-RU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3200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Місце </a:t>
            </a:r>
            <a:r>
              <a:rPr lang="ru-RU" sz="320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видання: Видавець, </a:t>
            </a:r>
            <a:r>
              <a:rPr lang="ru-RU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Рік видання</a:t>
            </a:r>
            <a:r>
              <a:rPr lang="uk-UA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Доступно</a:t>
            </a:r>
            <a:r>
              <a:rPr lang="en-US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:</a:t>
            </a:r>
            <a:r>
              <a:rPr lang="uk-UA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Назва БД, адреса</a:t>
            </a:r>
            <a:r>
              <a:rPr lang="en-US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</a:t>
            </a:r>
            <a:r>
              <a:rPr lang="ru-RU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uk-UA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Дата звернення</a:t>
            </a:r>
            <a:r>
              <a:rPr lang="en-US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:</a:t>
            </a:r>
            <a:endParaRPr lang="uk-UA" sz="320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endParaRPr lang="en-US" sz="360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r>
              <a:rPr lang="en-US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[#] </a:t>
            </a:r>
            <a:r>
              <a:rPr lang="en-US" sz="2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J. Lach, "SBFS: Steganography based file system," in </a:t>
            </a:r>
            <a:r>
              <a:rPr lang="en-US" sz="2800" i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Proc. of the 2008 1st Int. Conf. on Information Technology, IT 2008, 19-21 May 2008, Gdansk, Poland</a:t>
            </a:r>
            <a:r>
              <a:rPr lang="en-US" sz="2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b="1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[Online]</a:t>
            </a:r>
            <a:r>
              <a:rPr lang="en-US" sz="2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Available: </a:t>
            </a:r>
            <a:r>
              <a:rPr lang="en-US" sz="2800" u="sng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IEEE Xplore</a:t>
            </a:r>
            <a:r>
              <a:rPr lang="en-US" sz="2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http://</a:t>
            </a:r>
            <a:r>
              <a:rPr lang="en-US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www.ieee.org, Accessed</a:t>
            </a:r>
            <a:r>
              <a:rPr lang="ru-RU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on: </a:t>
            </a:r>
            <a:r>
              <a:rPr lang="en-US" sz="2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10 Sept. </a:t>
            </a:r>
            <a:r>
              <a:rPr lang="en-US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2010.</a:t>
            </a:r>
            <a:endParaRPr lang="ru-RU" sz="28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Матеріали конференцій онлайн</a:t>
            </a:r>
            <a:endParaRPr lang="ru-RU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09600" y="1422400"/>
          <a:ext cx="8788400" cy="2387600"/>
        </p:xfrm>
        <a:graphic>
          <a:graphicData uri="http://schemas.openxmlformats.org/drawingml/2006/table">
            <a:tbl>
              <a:tblPr/>
              <a:tblGrid>
                <a:gridCol w="8788400"/>
              </a:tblGrid>
              <a:tr h="23876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38100" cmpd="sng">
                      <a:solidFill>
                        <a:schemeClr val="accent1"/>
                      </a:solidFill>
                      <a:prstDash val="solid"/>
                    </a:lnL>
                    <a:lnR w="38100" cmpd="sng">
                      <a:solidFill>
                        <a:schemeClr val="accent1"/>
                      </a:solidFill>
                      <a:prstDash val="solid"/>
                    </a:lnR>
                    <a:lnT w="38100" cmpd="sng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528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4988" y="1484784"/>
            <a:ext cx="9258300" cy="4525963"/>
          </a:xfrm>
        </p:spPr>
        <p:txBody>
          <a:bodyPr>
            <a:normAutofit/>
          </a:bodyPr>
          <a:lstStyle/>
          <a:p>
            <a:endParaRPr lang="uk-UA" smtClean="0"/>
          </a:p>
          <a:p>
            <a:pPr marL="109728" indent="0">
              <a:buNone/>
            </a:pPr>
            <a:r>
              <a:rPr lang="en-US" sz="320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A. A. Author </a:t>
            </a:r>
            <a:r>
              <a:rPr lang="ru-RU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"Назва доповіді" у </a:t>
            </a:r>
            <a:r>
              <a:rPr lang="ru-RU" sz="3200" i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назв</a:t>
            </a:r>
            <a:r>
              <a:rPr lang="uk-UA" sz="3200" i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а</a:t>
            </a:r>
            <a:r>
              <a:rPr lang="ru-RU" sz="3200" i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конференції (курсивом</a:t>
            </a:r>
            <a:r>
              <a:rPr lang="ru-RU" sz="3200" i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)</a:t>
            </a:r>
            <a:r>
              <a:rPr lang="ru-RU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Рік, сторінки. </a:t>
            </a:r>
            <a:r>
              <a:rPr lang="en-US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doi: </a:t>
            </a:r>
            <a:endParaRPr lang="ru-RU" sz="3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endParaRPr lang="uk-UA"/>
          </a:p>
          <a:p>
            <a:pPr marL="109728" indent="0">
              <a:buNone/>
            </a:pPr>
            <a:r>
              <a:rPr lang="en-US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[#] B</a:t>
            </a:r>
            <a:r>
              <a:rPr lang="en-US" sz="2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Sun, J. Feng and L. Liu</a:t>
            </a:r>
            <a:r>
              <a:rPr lang="en-US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</a:t>
            </a:r>
            <a:r>
              <a:rPr lang="uk-UA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“</a:t>
            </a:r>
            <a:r>
              <a:rPr lang="en-US" sz="2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 study on how to construct the prediction model of library lending of university library,” in  </a:t>
            </a:r>
            <a:r>
              <a:rPr lang="en-US" sz="2800" i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2011 Int. Conf. Inform. Sci. and Technology (ICIST)</a:t>
            </a:r>
            <a:r>
              <a:rPr lang="en-US" sz="2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2011, pp</a:t>
            </a:r>
            <a:r>
              <a:rPr lang="en-US" sz="2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385-389. doi: 10.1109/ICIST.2011.5765273</a:t>
            </a:r>
            <a:endParaRPr lang="ru-RU" sz="28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Матеріали </a:t>
            </a:r>
            <a:r>
              <a:rPr lang="uk-UA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конференцій, що мають </a:t>
            </a:r>
            <a:r>
              <a:rPr lang="en-US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DOI</a:t>
            </a:r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6720" y="1757680"/>
          <a:ext cx="9144000" cy="139192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139192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38100" cmpd="sng">
                      <a:solidFill>
                        <a:schemeClr val="accent1"/>
                      </a:solidFill>
                      <a:prstDash val="solid"/>
                    </a:lnL>
                    <a:lnR w="38100" cmpd="sng">
                      <a:solidFill>
                        <a:schemeClr val="accent1"/>
                      </a:solidFill>
                      <a:prstDash val="solid"/>
                    </a:lnR>
                    <a:lnT w="38100" cmpd="sng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4048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34988" y="1484784"/>
            <a:ext cx="9258300" cy="4525963"/>
          </a:xfrm>
        </p:spPr>
        <p:txBody>
          <a:bodyPr/>
          <a:lstStyle/>
          <a:p>
            <a:pPr marL="109728" indent="0">
              <a:buNone/>
            </a:pPr>
            <a:r>
              <a:rPr lang="ru-RU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А. А. </a:t>
            </a:r>
            <a:r>
              <a:rPr lang="ru-RU" sz="3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Автор, "Назва патенту</a:t>
            </a:r>
            <a:r>
              <a:rPr lang="ru-RU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", </a:t>
            </a:r>
            <a:r>
              <a:rPr lang="ru-RU" sz="3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</a:t>
            </a:r>
            <a:r>
              <a:rPr lang="ru-RU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атентний орган номер, Місяць</a:t>
            </a:r>
            <a:r>
              <a:rPr lang="ru-RU" sz="3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день, рік</a:t>
            </a:r>
            <a:r>
              <a:rPr lang="ru-RU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endParaRPr lang="uk-UA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endParaRPr lang="en-US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r>
              <a:rPr lang="en-US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[#] J</a:t>
            </a:r>
            <a:r>
              <a:rPr lang="en-US" sz="3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P. Wilkinson, “Nonlinear resonant circuit devices,” </a:t>
            </a:r>
            <a:r>
              <a:rPr lang="en-US" sz="3600" u="sng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U.S. Patent </a:t>
            </a:r>
            <a:r>
              <a:rPr lang="en-US" sz="3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3 624 125, July 16, 1990.</a:t>
            </a:r>
            <a:endParaRPr lang="ru-RU" sz="36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Патенти</a:t>
            </a:r>
            <a:endParaRPr lang="ru-RU" sz="48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9120" y="1513840"/>
          <a:ext cx="8818880" cy="1625600"/>
        </p:xfrm>
        <a:graphic>
          <a:graphicData uri="http://schemas.openxmlformats.org/drawingml/2006/table">
            <a:tbl>
              <a:tblPr/>
              <a:tblGrid>
                <a:gridCol w="8818880"/>
              </a:tblGrid>
              <a:tr h="16256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38100" cmpd="sng">
                      <a:solidFill>
                        <a:schemeClr val="accent1"/>
                      </a:solidFill>
                      <a:prstDash val="solid"/>
                    </a:lnL>
                    <a:lnR w="38100" cmpd="sng">
                      <a:solidFill>
                        <a:schemeClr val="accent1"/>
                      </a:solidFill>
                      <a:prstDash val="solid"/>
                    </a:lnR>
                    <a:lnT w="38100" cmpd="sng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255068" y="2420888"/>
            <a:ext cx="7992888" cy="3384376"/>
          </a:xfrm>
        </p:spPr>
        <p:txBody>
          <a:bodyPr>
            <a:normAutofit fontScale="92500"/>
          </a:bodyPr>
          <a:lstStyle/>
          <a:p>
            <a:pPr marL="109728" indent="0">
              <a:buNone/>
            </a:pPr>
            <a:r>
              <a:rPr lang="ru-RU" sz="3200" b="1" dirty="0" err="1" smtClean="0">
                <a:solidFill>
                  <a:srgbClr val="002060"/>
                </a:solidFill>
                <a:latin typeface="Segoe UI" pitchFamily="34" charset="0"/>
                <a:cs typeface="Segoe UI" pitchFamily="34" charset="0"/>
              </a:rPr>
              <a:t>Інститут</a:t>
            </a:r>
            <a:r>
              <a:rPr lang="ru-RU" sz="3200" b="1" dirty="0" smtClean="0">
                <a:solidFill>
                  <a:srgbClr val="002060"/>
                </a:solidFill>
                <a:latin typeface="Segoe UI" pitchFamily="34" charset="0"/>
                <a:cs typeface="Segoe UI" pitchFamily="34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Segoe UI" pitchFamily="34" charset="0"/>
                <a:cs typeface="Segoe UI" pitchFamily="34" charset="0"/>
              </a:rPr>
              <a:t>інженерів</a:t>
            </a:r>
            <a:r>
              <a:rPr lang="ru-RU" sz="3200" b="1" dirty="0" smtClean="0">
                <a:solidFill>
                  <a:srgbClr val="002060"/>
                </a:solidFill>
                <a:latin typeface="Segoe UI" pitchFamily="34" charset="0"/>
                <a:cs typeface="Segoe UI" pitchFamily="34" charset="0"/>
              </a:rPr>
              <a:t> з </a:t>
            </a:r>
            <a:r>
              <a:rPr lang="ru-RU" sz="3200" b="1" dirty="0" err="1" smtClean="0">
                <a:solidFill>
                  <a:srgbClr val="002060"/>
                </a:solidFill>
                <a:latin typeface="Segoe UI" pitchFamily="34" charset="0"/>
                <a:cs typeface="Segoe UI" pitchFamily="34" charset="0"/>
              </a:rPr>
              <a:t>електротехніки</a:t>
            </a:r>
            <a:r>
              <a:rPr lang="ru-RU" sz="3200" b="1" dirty="0" smtClean="0">
                <a:solidFill>
                  <a:srgbClr val="002060"/>
                </a:solidFill>
                <a:latin typeface="Segoe UI" pitchFamily="34" charset="0"/>
                <a:cs typeface="Segoe UI" pitchFamily="34" charset="0"/>
              </a:rPr>
              <a:t> та </a:t>
            </a:r>
            <a:r>
              <a:rPr lang="ru-RU" sz="3200" b="1" dirty="0" err="1" smtClean="0">
                <a:solidFill>
                  <a:srgbClr val="002060"/>
                </a:solidFill>
                <a:latin typeface="Segoe UI" pitchFamily="34" charset="0"/>
                <a:cs typeface="Segoe UI" pitchFamily="34" charset="0"/>
              </a:rPr>
              <a:t>електроніки</a:t>
            </a:r>
            <a:r>
              <a:rPr lang="ru-RU" sz="3200" b="1" dirty="0" smtClean="0">
                <a:solidFill>
                  <a:srgbClr val="002060"/>
                </a:solidFill>
                <a:latin typeface="Segoe UI" pitchFamily="34" charset="0"/>
                <a:cs typeface="Segoe UI" pitchFamily="34" charset="0"/>
              </a:rPr>
              <a:t> </a:t>
            </a:r>
            <a:r>
              <a:rPr lang="ru-RU" sz="3200" dirty="0" smtClean="0">
                <a:latin typeface="Segoe UI" pitchFamily="34" charset="0"/>
                <a:cs typeface="Segoe UI" pitchFamily="34" charset="0"/>
              </a:rPr>
              <a:t>— </a:t>
            </a:r>
            <a:r>
              <a:rPr lang="ru-RU" sz="3200" dirty="0" err="1" smtClean="0">
                <a:latin typeface="Segoe UI" pitchFamily="34" charset="0"/>
                <a:cs typeface="Segoe UI" pitchFamily="34" charset="0"/>
              </a:rPr>
              <a:t>найбільша</a:t>
            </a:r>
            <a:r>
              <a:rPr lang="ru-RU" sz="3200" dirty="0" smtClean="0">
                <a:latin typeface="Segoe UI" pitchFamily="34" charset="0"/>
                <a:cs typeface="Segoe UI" pitchFamily="34" charset="0"/>
              </a:rPr>
              <a:t> у </a:t>
            </a:r>
            <a:r>
              <a:rPr lang="ru-RU" sz="3200" dirty="0" err="1" smtClean="0">
                <a:latin typeface="Segoe UI" pitchFamily="34" charset="0"/>
                <a:cs typeface="Segoe UI" pitchFamily="34" charset="0"/>
              </a:rPr>
              <a:t>світі</a:t>
            </a:r>
            <a:r>
              <a:rPr lang="ru-RU" sz="3200" dirty="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200" dirty="0" err="1" smtClean="0">
                <a:latin typeface="Segoe UI" pitchFamily="34" charset="0"/>
                <a:cs typeface="Segoe UI" pitchFamily="34" charset="0"/>
              </a:rPr>
              <a:t>технічна</a:t>
            </a:r>
            <a:r>
              <a:rPr lang="ru-RU" sz="3200" dirty="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200" dirty="0" err="1" smtClean="0">
                <a:latin typeface="Segoe UI" pitchFamily="34" charset="0"/>
                <a:cs typeface="Segoe UI" pitchFamily="34" charset="0"/>
              </a:rPr>
              <a:t>професійна</a:t>
            </a:r>
            <a:r>
              <a:rPr lang="ru-RU" sz="3200" dirty="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200" dirty="0" err="1" smtClean="0">
                <a:latin typeface="Segoe UI" pitchFamily="34" charset="0"/>
                <a:cs typeface="Segoe UI" pitchFamily="34" charset="0"/>
              </a:rPr>
              <a:t>організація</a:t>
            </a:r>
            <a:r>
              <a:rPr lang="ru-RU" sz="3200" dirty="0" smtClean="0">
                <a:latin typeface="Segoe UI" pitchFamily="34" charset="0"/>
                <a:cs typeface="Segoe UI" pitchFamily="34" charset="0"/>
              </a:rPr>
              <a:t>, </a:t>
            </a:r>
            <a:r>
              <a:rPr lang="ru-RU" sz="3200" dirty="0" err="1" smtClean="0">
                <a:latin typeface="Segoe UI" pitchFamily="34" charset="0"/>
                <a:cs typeface="Segoe UI" pitchFamily="34" charset="0"/>
              </a:rPr>
              <a:t>що</a:t>
            </a:r>
            <a:r>
              <a:rPr lang="ru-RU" sz="3200" dirty="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200" dirty="0" err="1" smtClean="0">
                <a:latin typeface="Segoe UI" pitchFamily="34" charset="0"/>
                <a:cs typeface="Segoe UI" pitchFamily="34" charset="0"/>
              </a:rPr>
              <a:t>здійснює</a:t>
            </a:r>
            <a:r>
              <a:rPr lang="ru-RU" sz="3200" dirty="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200" dirty="0" err="1" smtClean="0">
                <a:latin typeface="Segoe UI" pitchFamily="34" charset="0"/>
                <a:cs typeface="Segoe UI" pitchFamily="34" charset="0"/>
              </a:rPr>
              <a:t>просування</a:t>
            </a:r>
            <a:r>
              <a:rPr lang="ru-RU" sz="3200" dirty="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200" dirty="0" err="1" smtClean="0">
                <a:latin typeface="Segoe UI" pitchFamily="34" charset="0"/>
                <a:cs typeface="Segoe UI" pitchFamily="34" charset="0"/>
              </a:rPr>
              <a:t>технологій</a:t>
            </a:r>
            <a:r>
              <a:rPr lang="ru-RU" sz="3200" dirty="0" smtClean="0">
                <a:latin typeface="Segoe UI" pitchFamily="34" charset="0"/>
                <a:cs typeface="Segoe UI" pitchFamily="34" charset="0"/>
              </a:rPr>
              <a:t> і </a:t>
            </a:r>
            <a:r>
              <a:rPr lang="ru-RU" sz="3200" dirty="0" err="1" smtClean="0">
                <a:latin typeface="Segoe UI" pitchFamily="34" charset="0"/>
                <a:cs typeface="Segoe UI" pitchFamily="34" charset="0"/>
              </a:rPr>
              <a:t>призначена</a:t>
            </a:r>
            <a:r>
              <a:rPr lang="ru-RU" sz="3200" dirty="0" smtClean="0">
                <a:latin typeface="Segoe UI" pitchFamily="34" charset="0"/>
                <a:cs typeface="Segoe UI" pitchFamily="34" charset="0"/>
              </a:rPr>
              <a:t> для </a:t>
            </a:r>
            <a:r>
              <a:rPr lang="ru-RU" sz="3200" dirty="0" err="1" smtClean="0">
                <a:latin typeface="Segoe UI" pitchFamily="34" charset="0"/>
                <a:cs typeface="Segoe UI" pitchFamily="34" charset="0"/>
              </a:rPr>
              <a:t>обслуговування</a:t>
            </a:r>
            <a:r>
              <a:rPr lang="ru-RU" sz="3200" dirty="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200" dirty="0" err="1" smtClean="0">
                <a:latin typeface="Segoe UI" pitchFamily="34" charset="0"/>
                <a:cs typeface="Segoe UI" pitchFamily="34" charset="0"/>
              </a:rPr>
              <a:t>фахівців</a:t>
            </a:r>
            <a:r>
              <a:rPr lang="ru-RU" sz="3200" dirty="0" smtClean="0">
                <a:latin typeface="Segoe UI" pitchFamily="34" charset="0"/>
                <a:cs typeface="Segoe UI" pitchFamily="34" charset="0"/>
              </a:rPr>
              <a:t>, </a:t>
            </a:r>
            <a:r>
              <a:rPr lang="ru-RU" sz="3200" dirty="0" err="1" smtClean="0">
                <a:latin typeface="Segoe UI" pitchFamily="34" charset="0"/>
                <a:cs typeface="Segoe UI" pitchFamily="34" charset="0"/>
              </a:rPr>
              <a:t>котрі</a:t>
            </a:r>
            <a:r>
              <a:rPr lang="ru-RU" sz="3200" dirty="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200" dirty="0" err="1" smtClean="0">
                <a:latin typeface="Segoe UI" pitchFamily="34" charset="0"/>
                <a:cs typeface="Segoe UI" pitchFamily="34" charset="0"/>
              </a:rPr>
              <a:t>працюють</a:t>
            </a:r>
            <a:r>
              <a:rPr lang="ru-RU" sz="3200" dirty="0" smtClean="0">
                <a:latin typeface="Segoe UI" pitchFamily="34" charset="0"/>
                <a:cs typeface="Segoe UI" pitchFamily="34" charset="0"/>
              </a:rPr>
              <a:t> в </a:t>
            </a:r>
            <a:r>
              <a:rPr lang="ru-RU" sz="3200" dirty="0" err="1" smtClean="0">
                <a:latin typeface="Segoe UI" pitchFamily="34" charset="0"/>
                <a:cs typeface="Segoe UI" pitchFamily="34" charset="0"/>
              </a:rPr>
              <a:t>електричних</a:t>
            </a:r>
            <a:r>
              <a:rPr lang="ru-RU" sz="3200" dirty="0" smtClean="0">
                <a:latin typeface="Segoe UI" pitchFamily="34" charset="0"/>
                <a:cs typeface="Segoe UI" pitchFamily="34" charset="0"/>
              </a:rPr>
              <a:t>, </a:t>
            </a:r>
            <a:r>
              <a:rPr lang="ru-RU" sz="3200" dirty="0" err="1" smtClean="0">
                <a:latin typeface="Segoe UI" pitchFamily="34" charset="0"/>
                <a:cs typeface="Segoe UI" pitchFamily="34" charset="0"/>
              </a:rPr>
              <a:t>електронних</a:t>
            </a:r>
            <a:r>
              <a:rPr lang="ru-RU" sz="3200" dirty="0" smtClean="0">
                <a:latin typeface="Segoe UI" pitchFamily="34" charset="0"/>
                <a:cs typeface="Segoe UI" pitchFamily="34" charset="0"/>
              </a:rPr>
              <a:t> і </a:t>
            </a:r>
            <a:r>
              <a:rPr lang="ru-RU" sz="3200" dirty="0" err="1" smtClean="0">
                <a:latin typeface="Segoe UI" pitchFamily="34" charset="0"/>
                <a:cs typeface="Segoe UI" pitchFamily="34" charset="0"/>
              </a:rPr>
              <a:t>комп’ютерних</a:t>
            </a:r>
            <a:r>
              <a:rPr lang="ru-RU" sz="3200" dirty="0" smtClean="0">
                <a:latin typeface="Segoe UI" pitchFamily="34" charset="0"/>
                <a:cs typeface="Segoe UI" pitchFamily="34" charset="0"/>
              </a:rPr>
              <a:t> сферах та </a:t>
            </a:r>
            <a:r>
              <a:rPr lang="ru-RU" sz="3200" dirty="0" err="1" smtClean="0">
                <a:latin typeface="Segoe UI" pitchFamily="34" charset="0"/>
                <a:cs typeface="Segoe UI" pitchFamily="34" charset="0"/>
              </a:rPr>
              <a:t>суміжних</a:t>
            </a:r>
            <a:r>
              <a:rPr lang="ru-RU" sz="3200" dirty="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200" dirty="0" err="1" smtClean="0">
                <a:latin typeface="Segoe UI" pitchFamily="34" charset="0"/>
                <a:cs typeface="Segoe UI" pitchFamily="34" charset="0"/>
              </a:rPr>
              <a:t>галузях</a:t>
            </a:r>
            <a:r>
              <a:rPr lang="ru-RU" sz="3200" dirty="0" smtClean="0">
                <a:latin typeface="Segoe UI" pitchFamily="34" charset="0"/>
                <a:cs typeface="Segoe UI" pitchFamily="34" charset="0"/>
              </a:rPr>
              <a:t> науки й </a:t>
            </a:r>
            <a:r>
              <a:rPr lang="ru-RU" sz="3200" dirty="0" err="1" smtClean="0">
                <a:latin typeface="Segoe UI" pitchFamily="34" charset="0"/>
                <a:cs typeface="Segoe UI" pitchFamily="34" charset="0"/>
              </a:rPr>
              <a:t>техніки</a:t>
            </a:r>
            <a:r>
              <a:rPr lang="ru-RU" sz="3200" dirty="0" smtClean="0">
                <a:latin typeface="Segoe UI" pitchFamily="34" charset="0"/>
                <a:cs typeface="Segoe UI" pitchFamily="34" charset="0"/>
              </a:rPr>
              <a:t>. 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192" y="476672"/>
            <a:ext cx="4320480" cy="13681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Назва винаходу, </a:t>
            </a:r>
            <a:r>
              <a:rPr lang="ru-RU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по Ім’я </a:t>
            </a:r>
            <a:r>
              <a:rPr lang="ru-RU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винахідника. (рік, </a:t>
            </a:r>
            <a:r>
              <a:rPr lang="ru-RU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місяць день). </a:t>
            </a:r>
            <a:r>
              <a:rPr lang="ru-RU" sz="3200" i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Номер патенту </a:t>
            </a:r>
            <a:r>
              <a:rPr lang="ru-RU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</a:t>
            </a:r>
            <a:r>
              <a:rPr lang="ru-RU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Тип </a:t>
            </a:r>
            <a:r>
              <a:rPr lang="ru-RU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середовища]. Доступно: сайт </a:t>
            </a:r>
            <a:r>
              <a:rPr lang="ru-RU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/ шлях / </a:t>
            </a:r>
            <a:r>
              <a:rPr lang="ru-RU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файл</a:t>
            </a:r>
          </a:p>
          <a:p>
            <a:pPr marL="109728" indent="0">
              <a:buNone/>
            </a:pPr>
            <a:endParaRPr lang="uk-UA" sz="3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r>
              <a:rPr lang="en-US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Musical toothbrush with adjustable neck and mirror, by L.M.R. Brooks. (1992, May 19). </a:t>
            </a:r>
            <a:r>
              <a:rPr lang="en-US" sz="3200" i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Patent D 326 189 </a:t>
            </a:r>
            <a:r>
              <a:rPr lang="en-US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[Online]. Available: NEXIS Library: LEXPAT File: DESIGN</a:t>
            </a:r>
            <a:endParaRPr lang="uk-UA" sz="320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endParaRPr lang="ru-RU" sz="3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Патенти онлайн</a:t>
            </a:r>
            <a:endParaRPr lang="ru-RU" sz="48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4148746"/>
              </p:ext>
            </p:extLst>
          </p:nvPr>
        </p:nvGraphicFramePr>
        <p:xfrm>
          <a:off x="477520" y="1442720"/>
          <a:ext cx="8869680" cy="1818640"/>
        </p:xfrm>
        <a:graphic>
          <a:graphicData uri="http://schemas.openxmlformats.org/drawingml/2006/table">
            <a:tbl>
              <a:tblPr/>
              <a:tblGrid>
                <a:gridCol w="8869680"/>
              </a:tblGrid>
              <a:tr h="1818640">
                <a:tc>
                  <a:txBody>
                    <a:bodyPr/>
                    <a:lstStyle/>
                    <a:p>
                      <a:endParaRPr lang="ru-RU"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>
                    <a:lnL w="38100" cmpd="sng">
                      <a:solidFill>
                        <a:schemeClr val="accent1"/>
                      </a:solidFill>
                      <a:prstDash val="solid"/>
                    </a:lnL>
                    <a:lnR w="38100" cmpd="sng">
                      <a:solidFill>
                        <a:schemeClr val="accent1"/>
                      </a:solidFill>
                      <a:prstDash val="solid"/>
                    </a:lnR>
                    <a:lnT w="38100" cmpd="sng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512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ru-RU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Законодавчий орган. </a:t>
            </a:r>
            <a:r>
              <a:rPr lang="ru-RU" sz="2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номер з’їзду, номер сесії. (Дата затвердження). </a:t>
            </a:r>
            <a:r>
              <a:rPr lang="ru-RU" sz="2800" i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Номер постанови, Назва</a:t>
            </a:r>
            <a:r>
              <a:rPr lang="ru-RU" sz="2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ru-RU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[Тип середовища]. </a:t>
            </a:r>
            <a:r>
              <a:rPr lang="ru-RU" sz="2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Доступно: site/path/file </a:t>
            </a:r>
            <a:endParaRPr lang="ru-RU" sz="280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endParaRPr lang="ru-RU" sz="28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r>
              <a:rPr lang="en-US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[#] </a:t>
            </a:r>
            <a:r>
              <a:rPr lang="ru-RU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Верховна </a:t>
            </a:r>
            <a:r>
              <a:rPr lang="ru-RU" sz="2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Рада України. 2 сесія. (2015, Груд. 23). </a:t>
            </a:r>
            <a:r>
              <a:rPr lang="ru-RU" sz="2800" i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Закон № 901-VIII, Про внесення змін до деяких законодавчих актів України у зв’язку з прийняттям Закону України "Про Національну поліцію"</a:t>
            </a:r>
            <a:r>
              <a:rPr lang="ru-RU" sz="2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ru-RU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</a:t>
            </a:r>
            <a:r>
              <a:rPr lang="uk-UA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Онлайн</a:t>
            </a:r>
            <a:r>
              <a:rPr lang="ru-RU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]. </a:t>
            </a:r>
            <a:r>
              <a:rPr lang="ru-RU" sz="2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Доступно: </a:t>
            </a:r>
            <a:r>
              <a:rPr lang="ru-RU" sz="2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  <a:hlinkClick r:id="rId2"/>
              </a:rPr>
              <a:t>http://</a:t>
            </a:r>
            <a:r>
              <a:rPr lang="ru-RU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  <a:hlinkClick r:id="rId2"/>
              </a:rPr>
              <a:t>zakon0.rada.gov.ua/laws/show/901-19/paran38#n38</a:t>
            </a:r>
            <a:r>
              <a:rPr lang="ru-RU" sz="2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2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2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</a:t>
            </a:r>
          </a:p>
          <a:p>
            <a:pPr marL="109728" indent="0">
              <a:buNone/>
            </a:pPr>
            <a:r>
              <a:rPr lang="ru-RU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	</a:t>
            </a:r>
          </a:p>
          <a:p>
            <a:pPr marL="109728" indent="0">
              <a:buNone/>
            </a:pPr>
            <a:endParaRPr lang="uk-UA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endParaRPr lang="uk-UA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endParaRPr lang="ru-RU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Офіційний документ</a:t>
            </a:r>
            <a:endParaRPr lang="ru-RU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7384979"/>
              </p:ext>
            </p:extLst>
          </p:nvPr>
        </p:nvGraphicFramePr>
        <p:xfrm>
          <a:off x="477520" y="1402080"/>
          <a:ext cx="9225280" cy="1450856"/>
        </p:xfrm>
        <a:graphic>
          <a:graphicData uri="http://schemas.openxmlformats.org/drawingml/2006/table">
            <a:tbl>
              <a:tblPr/>
              <a:tblGrid>
                <a:gridCol w="9225280"/>
              </a:tblGrid>
              <a:tr h="145085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38100" cmpd="sng">
                      <a:solidFill>
                        <a:schemeClr val="accent1"/>
                      </a:solidFill>
                      <a:prstDash val="solid"/>
                    </a:lnL>
                    <a:lnR w="38100" cmpd="sng">
                      <a:solidFill>
                        <a:schemeClr val="accent1"/>
                      </a:solidFill>
                      <a:prstDash val="solid"/>
                    </a:lnR>
                    <a:lnT w="38100" cmpd="sng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3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А. А. Автор, "Назва звіту", Назва організації, Місто, </a:t>
            </a:r>
            <a:r>
              <a:rPr lang="ru-RU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Країна, </a:t>
            </a:r>
            <a:r>
              <a:rPr lang="ru-RU" sz="3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номер </a:t>
            </a:r>
            <a:r>
              <a:rPr lang="uk-UA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звіту</a:t>
            </a:r>
            <a:r>
              <a:rPr lang="ru-RU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Місяць (скорочено), рік.</a:t>
            </a:r>
          </a:p>
          <a:p>
            <a:pPr marL="109728" indent="0">
              <a:buNone/>
            </a:pPr>
            <a:endParaRPr lang="uk-UA" sz="36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r>
              <a:rPr lang="en-US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[#] </a:t>
            </a:r>
            <a:r>
              <a:rPr lang="ru-RU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В</a:t>
            </a:r>
            <a:r>
              <a:rPr lang="ru-RU" sz="3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Пасічник "Автоматизована система проектування спіральних свердел", НТУУ "КПІ" , Київ, </a:t>
            </a:r>
            <a:r>
              <a:rPr lang="uk-UA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Україна, </a:t>
            </a:r>
            <a:r>
              <a:rPr lang="ru-RU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Д/б </a:t>
            </a:r>
            <a:r>
              <a:rPr lang="ru-RU" sz="3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№2644-п, 2014.</a:t>
            </a:r>
          </a:p>
          <a:p>
            <a:endParaRPr lang="uk-UA" sz="36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endParaRPr lang="uk-UA" sz="3200" smtClean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endParaRPr lang="ru-RU" sz="3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Звіт про </a:t>
            </a:r>
            <a:r>
              <a:rPr lang="ru-RU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науково-дослідну роботу</a:t>
            </a:r>
            <a:endParaRPr lang="ru-RU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48640" y="1473200"/>
          <a:ext cx="8798560" cy="1960880"/>
        </p:xfrm>
        <a:graphic>
          <a:graphicData uri="http://schemas.openxmlformats.org/drawingml/2006/table">
            <a:tbl>
              <a:tblPr/>
              <a:tblGrid>
                <a:gridCol w="8798560"/>
              </a:tblGrid>
              <a:tr h="196088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38100" cmpd="sng">
                      <a:solidFill>
                        <a:schemeClr val="accent1"/>
                      </a:solidFill>
                      <a:prstDash val="solid"/>
                    </a:lnL>
                    <a:lnR w="38100" cmpd="sng">
                      <a:solidFill>
                        <a:schemeClr val="accent1"/>
                      </a:solidFill>
                      <a:prstDash val="solid"/>
                    </a:lnR>
                    <a:lnT w="38100" cmpd="sng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06996" y="980728"/>
            <a:ext cx="9258300" cy="5030019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uk-UA" smtClean="0"/>
          </a:p>
          <a:p>
            <a:pPr marL="109728" indent="0">
              <a:buNone/>
            </a:pPr>
            <a:r>
              <a:rPr lang="en-US" sz="320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A. A. </a:t>
            </a:r>
            <a:r>
              <a:rPr lang="en-US" sz="3200" smtClean="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Author</a:t>
            </a:r>
            <a:r>
              <a:rPr lang="uk-UA" sz="3200" smtClean="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Назва сайту (Рік, Місяць (скорочено). день)</a:t>
            </a:r>
            <a:r>
              <a:rPr lang="ru-RU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ru-RU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Назва статті</a:t>
            </a:r>
            <a:r>
              <a:rPr lang="ru-RU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ru-RU" sz="3200" b="1" smtClean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</a:t>
            </a:r>
            <a:r>
              <a:rPr lang="en-US" sz="3200" b="1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Format</a:t>
            </a:r>
            <a:r>
              <a:rPr lang="ru-RU" sz="3200" b="1" smtClean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]</a:t>
            </a:r>
            <a:r>
              <a:rPr lang="ru-RU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ru-RU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Доступно:</a:t>
            </a:r>
            <a:r>
              <a:rPr lang="en-US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URL. </a:t>
            </a:r>
          </a:p>
          <a:p>
            <a:pPr marL="109728" indent="0">
              <a:buNone/>
            </a:pPr>
            <a:endParaRPr lang="uk-UA"/>
          </a:p>
          <a:p>
            <a:pPr marL="109728" indent="0">
              <a:buNone/>
            </a:pPr>
            <a:r>
              <a:rPr lang="en-US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[#] R</a:t>
            </a:r>
            <a:r>
              <a:rPr lang="en-US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Miller, Monash University Library (2012, Oct. 2). Use your smartphone to discover popular scholarly articles </a:t>
            </a:r>
            <a:r>
              <a:rPr lang="en-US" b="1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[Blog]</a:t>
            </a:r>
            <a:r>
              <a:rPr lang="en-US" b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Available: https://blogs.monash.edu/library/2012/10/02/use-your-smartphone-to-discover-popular-scholarly-articles/</a:t>
            </a:r>
            <a:endParaRPr lang="ru-RU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Веб-сайти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19760" y="1452880"/>
          <a:ext cx="8930640" cy="1788160"/>
        </p:xfrm>
        <a:graphic>
          <a:graphicData uri="http://schemas.openxmlformats.org/drawingml/2006/table">
            <a:tbl>
              <a:tblPr/>
              <a:tblGrid>
                <a:gridCol w="8930640"/>
              </a:tblGrid>
              <a:tr h="178816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38100" cmpd="sng">
                      <a:solidFill>
                        <a:schemeClr val="accent1"/>
                      </a:solidFill>
                      <a:prstDash val="solid"/>
                    </a:lnL>
                    <a:lnR w="38100" cmpd="sng">
                      <a:solidFill>
                        <a:schemeClr val="accent1"/>
                      </a:solidFill>
                      <a:prstDash val="solid"/>
                    </a:lnR>
                    <a:lnT w="38100" cmpd="sng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09728" indent="0" fontAlgn="t">
              <a:buNone/>
            </a:pPr>
            <a:r>
              <a:rPr lang="en-US" sz="3600" dirty="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A. A. </a:t>
            </a:r>
            <a:r>
              <a:rPr lang="en-US" sz="3600" smtClean="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Author</a:t>
            </a:r>
            <a:r>
              <a:rPr lang="uk-UA" sz="3600" smtClean="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(Рік</a:t>
            </a:r>
            <a:r>
              <a:rPr lang="uk-UA" sz="360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uk-UA" sz="3600" smtClean="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Місяць (скорочено). </a:t>
            </a:r>
            <a:r>
              <a:rPr lang="uk-UA" sz="3600" dirty="0">
                <a:solidFill>
                  <a:prstClr val="black"/>
                </a:solidFill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день)</a:t>
            </a:r>
            <a:r>
              <a:rPr lang="ru-RU" sz="3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ru-RU" sz="3600" dirty="0" err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Назва</a:t>
            </a:r>
            <a:r>
              <a:rPr lang="ru-RU" sz="3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36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відеофайлу</a:t>
            </a:r>
            <a:r>
              <a:rPr lang="ru-RU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ru-RU" sz="3600" b="1" smtClean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</a:t>
            </a:r>
            <a:r>
              <a:rPr lang="en-US" sz="3600" b="1" smtClean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Format</a:t>
            </a:r>
            <a:r>
              <a:rPr lang="ru-RU" sz="3600" b="1" smtClean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]</a:t>
            </a:r>
            <a:r>
              <a:rPr lang="ru-RU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sz="3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Available</a:t>
            </a:r>
            <a:r>
              <a:rPr lang="en-US" sz="3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:</a:t>
            </a:r>
            <a:r>
              <a:rPr lang="en-US" sz="3600" b="1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36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URL</a:t>
            </a:r>
            <a:endParaRPr lang="ru-RU" sz="3600" dirty="0"/>
          </a:p>
          <a:p>
            <a:pPr marL="109728" indent="0">
              <a:buNone/>
            </a:pPr>
            <a:endParaRPr lang="en-US" sz="3200" dirty="0"/>
          </a:p>
          <a:p>
            <a:pPr marL="109728" indent="0">
              <a:buNone/>
            </a:pPr>
            <a:endParaRPr lang="uk-UA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r>
              <a:rPr lang="en-US" sz="3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[#]A. </a:t>
            </a:r>
            <a:r>
              <a:rPr lang="en-US" sz="36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Ooi</a:t>
            </a:r>
            <a:r>
              <a:rPr lang="en-US" sz="3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36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J.Evans</a:t>
            </a:r>
            <a:r>
              <a:rPr lang="en-US" sz="3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and </a:t>
            </a:r>
            <a:r>
              <a:rPr lang="en-US" sz="3600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G.Buskes</a:t>
            </a:r>
            <a:r>
              <a:rPr lang="en-US" sz="3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(2010, Oct. 25). Don't Stop Engineering </a:t>
            </a:r>
            <a:r>
              <a:rPr lang="en-US" sz="3600" b="1" dirty="0" smtClean="0">
                <a:solidFill>
                  <a:srgbClr val="FF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[Video file]</a:t>
            </a:r>
            <a:r>
              <a:rPr lang="en-US" sz="36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</a:t>
            </a:r>
            <a:r>
              <a:rPr lang="uk-UA" sz="36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3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Available:</a:t>
            </a:r>
            <a:r>
              <a:rPr lang="en-US" sz="3600" b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ru-RU" sz="3600" dirty="0"/>
          </a:p>
          <a:p>
            <a:pPr marL="109728" indent="0">
              <a:buNone/>
            </a:pPr>
            <a:r>
              <a:rPr lang="en-US" sz="3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  <a:hlinkClick r:id="rId2"/>
              </a:rPr>
              <a:t>http://www.youtube.com/watch?v=5zwErH3nQCU</a:t>
            </a:r>
            <a:r>
              <a:rPr lang="uk-UA" sz="3600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ru-RU" sz="3600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You tube video</a:t>
            </a:r>
            <a:endParaRPr lang="ru-RU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97840" y="1432560"/>
          <a:ext cx="8920480" cy="1666240"/>
        </p:xfrm>
        <a:graphic>
          <a:graphicData uri="http://schemas.openxmlformats.org/drawingml/2006/table">
            <a:tbl>
              <a:tblPr/>
              <a:tblGrid>
                <a:gridCol w="8920480"/>
              </a:tblGrid>
              <a:tr h="16662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38100" cmpd="sng">
                      <a:solidFill>
                        <a:schemeClr val="accent1"/>
                      </a:solidFill>
                      <a:prstDash val="solid"/>
                    </a:lnL>
                    <a:lnR w="38100" cmpd="sng">
                      <a:solidFill>
                        <a:schemeClr val="accent1"/>
                      </a:solidFill>
                      <a:prstDash val="solid"/>
                    </a:lnR>
                    <a:lnT w="38100" cmpd="sng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solidFill>
                        <a:schemeClr val="accent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Стандартні </a:t>
            </a:r>
            <a:r>
              <a:rPr lang="uk-UA" sz="54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скорочення</a:t>
            </a:r>
            <a:endParaRPr lang="ru-RU" sz="54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2551060"/>
              </p:ext>
            </p:extLst>
          </p:nvPr>
        </p:nvGraphicFramePr>
        <p:xfrm>
          <a:off x="1255068" y="1772816"/>
          <a:ext cx="7821488" cy="3816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2868"/>
                <a:gridCol w="3828620"/>
              </a:tblGrid>
              <a:tr h="3816424">
                <a:tc>
                  <a:txBody>
                    <a:bodyPr/>
                    <a:lstStyle/>
                    <a:p>
                      <a:r>
                        <a:rPr kumimoji="0" lang="en-US" sz="2000" b="1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Ed./Eds.</a:t>
                      </a:r>
                      <a:endParaRPr kumimoji="0" lang="ru-RU" sz="2000" b="1" kern="120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000" b="1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ed.</a:t>
                      </a:r>
                      <a:endParaRPr kumimoji="0" lang="ru-RU" sz="2000" b="1" kern="120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000" b="1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 al.</a:t>
                      </a:r>
                      <a:endParaRPr kumimoji="0" lang="ru-RU" sz="2000" b="1" kern="120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000" b="1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no.</a:t>
                      </a:r>
                      <a:endParaRPr kumimoji="0" lang="ru-RU" sz="2000" b="1" kern="120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000" b="1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p./pp.</a:t>
                      </a:r>
                      <a:endParaRPr kumimoji="0" lang="ru-RU" sz="2000" b="1" kern="120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000" b="1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para.</a:t>
                      </a:r>
                      <a:endParaRPr kumimoji="0" lang="ru-RU" sz="2000" b="1" kern="120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000" b="1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pt.</a:t>
                      </a:r>
                      <a:endParaRPr kumimoji="0" lang="ru-RU" sz="2000" b="1" kern="120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000" b="1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rev.</a:t>
                      </a:r>
                      <a:endParaRPr kumimoji="0" lang="ru-RU" sz="2000" b="1" kern="120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000" b="1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suppl.</a:t>
                      </a:r>
                      <a:endParaRPr kumimoji="0" lang="ru-RU" sz="2000" b="1" kern="120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000" b="1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Vol.</a:t>
                      </a:r>
                      <a:endParaRPr kumimoji="0" lang="ru-RU" sz="2000" b="1" kern="120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000" b="1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vol.</a:t>
                      </a:r>
                      <a:endParaRPr kumimoji="0" lang="ru-RU" sz="2000" b="1" kern="120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000" b="1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editor/editors</a:t>
                      </a:r>
                      <a:endParaRPr kumimoji="0" lang="ru-RU" sz="2000" b="1" kern="120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000" b="1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edition</a:t>
                      </a:r>
                      <a:endParaRPr kumimoji="0" lang="ru-RU" sz="2000" b="1" kern="120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000" b="1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others</a:t>
                      </a:r>
                      <a:endParaRPr kumimoji="0" lang="ru-RU" sz="2000" b="1" kern="120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000" b="1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number</a:t>
                      </a:r>
                      <a:endParaRPr kumimoji="0" lang="ru-RU" sz="2000" b="1" kern="120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000" b="1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page/pages</a:t>
                      </a:r>
                      <a:endParaRPr kumimoji="0" lang="ru-RU" sz="2000" b="1" kern="120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000" b="1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paragraph</a:t>
                      </a:r>
                      <a:endParaRPr kumimoji="0" lang="ru-RU" sz="2000" b="1" kern="120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000" b="1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</a:t>
                      </a:r>
                      <a:endParaRPr kumimoji="0" lang="ru-RU" sz="2000" b="1" kern="120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000" b="1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revised</a:t>
                      </a:r>
                      <a:endParaRPr kumimoji="0" lang="ru-RU" sz="2000" b="1" kern="120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000" b="1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supplement</a:t>
                      </a:r>
                      <a:endParaRPr kumimoji="0" lang="ru-RU" sz="2000" b="1" kern="120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000" b="1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Volume (book)</a:t>
                      </a:r>
                      <a:endParaRPr kumimoji="0" lang="ru-RU" sz="2000" b="1" kern="120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2000" b="1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volume (journal)</a:t>
                      </a:r>
                      <a:endParaRPr kumimoji="0" lang="ru-RU" sz="2000" b="1" kern="120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00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248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2980" y="260648"/>
            <a:ext cx="9258300" cy="1143000"/>
          </a:xfrm>
        </p:spPr>
        <p:txBody>
          <a:bodyPr>
            <a:normAutofit/>
          </a:bodyPr>
          <a:lstStyle/>
          <a:p>
            <a:r>
              <a:rPr lang="uk-UA" sz="48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Скорочення для конференцій</a:t>
            </a:r>
            <a:endParaRPr lang="ru-RU" sz="48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5732095"/>
              </p:ext>
            </p:extLst>
          </p:nvPr>
        </p:nvGraphicFramePr>
        <p:xfrm>
          <a:off x="390972" y="1628800"/>
          <a:ext cx="5535875" cy="41711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89842"/>
                <a:gridCol w="2846033"/>
              </a:tblGrid>
              <a:tr h="34552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Annals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Annual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Colloquium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Conference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Congress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Convention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Digest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Exposition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International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Meeting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National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Proceedings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Record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Symposium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Technical Digest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Technical Paper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Workshop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Ann.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Annu.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Colloq.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Conf.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Congr.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Conv.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Dig.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Expo.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Int.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Meeting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Nat.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Proc.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Rec.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Symp.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Tech. Dig.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Tech. Paper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Workshop</a:t>
                      </a:r>
                      <a:endParaRPr lang="ru-RU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6934841"/>
              </p:ext>
            </p:extLst>
          </p:nvPr>
        </p:nvGraphicFramePr>
        <p:xfrm>
          <a:off x="6151612" y="2060848"/>
          <a:ext cx="3582918" cy="28083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40914"/>
                <a:gridCol w="1842004"/>
              </a:tblGrid>
              <a:tr h="28083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First</a:t>
                      </a:r>
                      <a:endParaRPr lang="ru-RU" sz="2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Second</a:t>
                      </a:r>
                      <a:endParaRPr lang="ru-RU" sz="2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Third</a:t>
                      </a:r>
                      <a:endParaRPr lang="ru-RU" sz="2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Fourth/nth...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1st</a:t>
                      </a:r>
                      <a:endParaRPr lang="ru-RU" sz="2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2nd</a:t>
                      </a:r>
                      <a:endParaRPr lang="ru-RU" sz="2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3rd</a:t>
                      </a:r>
                      <a:endParaRPr lang="ru-RU" sz="2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4th/nth…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015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Список журналів IEEE</a:t>
            </a:r>
          </a:p>
          <a:p>
            <a:r>
              <a:rPr lang="uk-UA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Загальні скорочення слів у </a:t>
            </a:r>
            <a:r>
              <a:rPr lang="uk-UA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джерелах</a:t>
            </a:r>
          </a:p>
          <a:p>
            <a:r>
              <a:rPr lang="uk-UA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Скорочення </a:t>
            </a:r>
            <a:r>
              <a:rPr lang="uk-UA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IEEE для транзакцій, журналів, </a:t>
            </a:r>
            <a:r>
              <a:rPr lang="uk-UA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листів</a:t>
            </a:r>
          </a:p>
          <a:p>
            <a:r>
              <a:rPr lang="uk-UA" sz="320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Деякі </a:t>
            </a:r>
            <a:r>
              <a:rPr lang="uk-UA" sz="32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загальні скорочення та абревіатури</a:t>
            </a:r>
            <a:endParaRPr lang="ru-RU" sz="320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IEEE EDITORIAL STYLE MANUAL</a:t>
            </a:r>
            <a:endParaRPr lang="ru-RU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09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uk-UA" dirty="0" smtClean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[1] </a:t>
            </a:r>
            <a:r>
              <a:rPr lang="en-US" i="1" dirty="0" smtClean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IEEE Editorial Style Manual</a:t>
            </a:r>
            <a:r>
              <a:rPr lang="ru-RU" i="1" dirty="0" smtClean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</a:t>
            </a:r>
            <a:r>
              <a:rPr lang="uk-UA" i="1" dirty="0" smtClean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</a:t>
            </a:r>
            <a:r>
              <a:rPr lang="en-US" dirty="0" smtClean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Online]</a:t>
            </a:r>
            <a:r>
              <a:rPr lang="ru-RU" dirty="0" smtClean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dirty="0" smtClean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Available</a:t>
            </a:r>
            <a:r>
              <a:rPr lang="en-US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en-US" dirty="0" smtClean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  <a:hlinkClick r:id="rId2"/>
              </a:rPr>
              <a:t>http://ieeeauthorcenter.ieee.org/wp-content/uploads/IEEE_Style_Manual.pdf</a:t>
            </a:r>
            <a:r>
              <a:rPr lang="en-US" dirty="0" smtClean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marL="109728" indent="0">
              <a:buNone/>
            </a:pPr>
            <a:endParaRPr lang="uk-UA" dirty="0">
              <a:latin typeface="Segoe UI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r>
              <a:rPr lang="uk-UA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[2] </a:t>
            </a:r>
            <a:r>
              <a:rPr lang="en-US" dirty="0" err="1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Monash</a:t>
            </a:r>
            <a:r>
              <a:rPr lang="en-US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University </a:t>
            </a:r>
            <a:r>
              <a:rPr lang="en-US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Library</a:t>
            </a:r>
            <a:r>
              <a:rPr lang="uk-UA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i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Citing and referencing: </a:t>
            </a:r>
            <a:r>
              <a:rPr lang="en-US" i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IEEE</a:t>
            </a:r>
            <a:r>
              <a:rPr lang="uk-UA" i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</a:t>
            </a:r>
            <a:r>
              <a:rPr lang="en-US" dirty="0" smtClean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Online]</a:t>
            </a:r>
            <a:r>
              <a:rPr lang="ru-RU" dirty="0" smtClean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dirty="0" smtClean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Available</a:t>
            </a:r>
            <a:r>
              <a:rPr lang="en-US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en-US" dirty="0" smtClean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  <a:hlinkClick r:id="rId3"/>
              </a:rPr>
              <a:t>http</a:t>
            </a:r>
            <a:r>
              <a:rPr lang="en-US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  <a:hlinkClick r:id="rId3"/>
              </a:rPr>
              <a:t>://</a:t>
            </a:r>
            <a:r>
              <a:rPr lang="en-US" dirty="0" smtClean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  <a:hlinkClick r:id="rId3"/>
              </a:rPr>
              <a:t>guides.lib.monash.edu/citing-referencing/ieee</a:t>
            </a:r>
            <a:endParaRPr lang="en-US" dirty="0" smtClean="0">
              <a:latin typeface="Segoe UI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endParaRPr lang="uk-UA" dirty="0" smtClean="0">
              <a:latin typeface="Segoe UI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r>
              <a:rPr lang="uk-UA" dirty="0" smtClean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[3] </a:t>
            </a:r>
            <a:r>
              <a:rPr lang="en-US" i="1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 guide to IEEE referencing style for Murdoch University students and </a:t>
            </a:r>
            <a:r>
              <a:rPr lang="en-US" i="1" dirty="0" smtClean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staff</a:t>
            </a:r>
            <a:r>
              <a:rPr lang="ru-RU" i="1" dirty="0" smtClean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</a:t>
            </a:r>
            <a:r>
              <a:rPr lang="en-US" i="1" dirty="0" smtClean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</a:t>
            </a:r>
            <a:r>
              <a:rPr lang="en-US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Online]</a:t>
            </a:r>
            <a:r>
              <a:rPr lang="ru-RU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Available</a:t>
            </a:r>
            <a:r>
              <a:rPr lang="en-US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en-US" dirty="0" smtClean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  <a:hlinkClick r:id="rId4"/>
              </a:rPr>
              <a:t>http</a:t>
            </a:r>
            <a:r>
              <a:rPr lang="en-US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  <a:hlinkClick r:id="rId4"/>
              </a:rPr>
              <a:t>://</a:t>
            </a:r>
            <a:r>
              <a:rPr lang="en-US" dirty="0" smtClean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  <a:hlinkClick r:id="rId4"/>
              </a:rPr>
              <a:t>libguides.murdoch.edu.au/IEEE</a:t>
            </a:r>
            <a:r>
              <a:rPr lang="uk-UA" dirty="0" smtClean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dirty="0" smtClean="0">
              <a:latin typeface="Segoe UI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endParaRPr lang="uk-UA" dirty="0" smtClean="0">
              <a:latin typeface="Segoe UI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109728" indent="0">
              <a:buNone/>
            </a:pPr>
            <a:r>
              <a:rPr lang="en-US" dirty="0" smtClean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[4]</a:t>
            </a:r>
            <a:r>
              <a:rPr lang="ru-RU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О. Боженко, Ю. </a:t>
            </a:r>
            <a:r>
              <a:rPr lang="ru-RU" dirty="0" err="1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Корян</a:t>
            </a:r>
            <a:r>
              <a:rPr lang="ru-RU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та  М. </a:t>
            </a:r>
            <a:r>
              <a:rPr lang="ru-RU" dirty="0" err="1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Федорець</a:t>
            </a:r>
            <a:r>
              <a:rPr lang="ru-RU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ru-RU" i="1" dirty="0" err="1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Міжнародні</a:t>
            </a:r>
            <a:r>
              <a:rPr lang="ru-RU" i="1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правила </a:t>
            </a:r>
            <a:r>
              <a:rPr lang="ru-RU" i="1" dirty="0" err="1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цитування</a:t>
            </a:r>
            <a:r>
              <a:rPr lang="ru-RU" i="1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та </a:t>
            </a:r>
            <a:r>
              <a:rPr lang="ru-RU" i="1" dirty="0" err="1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посилання</a:t>
            </a:r>
            <a:r>
              <a:rPr lang="ru-RU" i="1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в </a:t>
            </a:r>
            <a:r>
              <a:rPr lang="ru-RU" i="1" dirty="0" err="1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наукових</a:t>
            </a:r>
            <a:r>
              <a:rPr lang="ru-RU" i="1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роботах: </a:t>
            </a:r>
            <a:r>
              <a:rPr lang="ru-RU" i="1" dirty="0" err="1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методичні</a:t>
            </a:r>
            <a:r>
              <a:rPr lang="ru-RU" i="1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i="1" dirty="0" err="1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рекомендації</a:t>
            </a:r>
            <a:r>
              <a:rPr lang="ru-RU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 В. С. Пашкова, О. В. </a:t>
            </a:r>
            <a:r>
              <a:rPr lang="ru-RU" dirty="0" err="1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Воскобойнікова-Гузєва</a:t>
            </a:r>
            <a:r>
              <a:rPr lang="ru-RU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Я. Є. </a:t>
            </a:r>
            <a:r>
              <a:rPr lang="ru-RU" dirty="0" err="1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Сошинська</a:t>
            </a:r>
            <a:r>
              <a:rPr lang="ru-RU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ru-RU" dirty="0" smtClean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та О</a:t>
            </a:r>
            <a:r>
              <a:rPr lang="ru-RU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М. </a:t>
            </a:r>
            <a:r>
              <a:rPr lang="ru-RU" dirty="0" err="1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Бруй</a:t>
            </a:r>
            <a:r>
              <a:rPr lang="ru-RU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ru-RU" dirty="0" err="1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Науково-технічна</a:t>
            </a:r>
            <a:r>
              <a:rPr lang="ru-RU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dirty="0" err="1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бібліотека</a:t>
            </a:r>
            <a:r>
              <a:rPr lang="ru-RU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dirty="0" err="1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ім</a:t>
            </a:r>
            <a:r>
              <a:rPr lang="ru-RU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. Г. І. </a:t>
            </a:r>
            <a:r>
              <a:rPr lang="ru-RU" dirty="0" err="1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Денисенка</a:t>
            </a:r>
            <a:r>
              <a:rPr lang="ru-RU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dirty="0" err="1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Національного</a:t>
            </a:r>
            <a:r>
              <a:rPr lang="ru-RU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dirty="0" err="1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технічного</a:t>
            </a:r>
            <a:r>
              <a:rPr lang="ru-RU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dirty="0" err="1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університету</a:t>
            </a:r>
            <a:r>
              <a:rPr lang="ru-RU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dirty="0" err="1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України</a:t>
            </a:r>
            <a:r>
              <a:rPr lang="ru-RU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«</a:t>
            </a:r>
            <a:r>
              <a:rPr lang="ru-RU" dirty="0" err="1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Київський</a:t>
            </a:r>
            <a:r>
              <a:rPr lang="ru-RU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dirty="0" err="1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політехнічний</a:t>
            </a:r>
            <a:r>
              <a:rPr lang="ru-RU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dirty="0" err="1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інститут</a:t>
            </a:r>
            <a:r>
              <a:rPr lang="ru-RU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dirty="0" err="1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імені</a:t>
            </a:r>
            <a:r>
              <a:rPr lang="ru-RU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dirty="0" err="1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Ігоря</a:t>
            </a:r>
            <a:r>
              <a:rPr lang="ru-RU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dirty="0" err="1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Сікорського</a:t>
            </a:r>
            <a:r>
              <a:rPr lang="ru-RU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», </a:t>
            </a:r>
            <a:r>
              <a:rPr lang="ru-RU" dirty="0" err="1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Українська</a:t>
            </a:r>
            <a:r>
              <a:rPr lang="ru-RU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dirty="0" err="1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бібліотечна</a:t>
            </a:r>
            <a:r>
              <a:rPr lang="ru-RU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dirty="0" err="1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асоціація</a:t>
            </a:r>
            <a:r>
              <a:rPr lang="ru-RU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, Ред. </a:t>
            </a:r>
            <a:r>
              <a:rPr lang="ru-RU" dirty="0" err="1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Київ</a:t>
            </a:r>
            <a:r>
              <a:rPr lang="ru-RU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: УБА, 2016. [</a:t>
            </a:r>
            <a:r>
              <a:rPr lang="ru-RU" dirty="0" err="1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Онлайн</a:t>
            </a:r>
            <a:r>
              <a:rPr lang="ru-RU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]. </a:t>
            </a:r>
            <a:r>
              <a:rPr lang="en-US" dirty="0" smtClean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Available:</a:t>
            </a:r>
            <a:r>
              <a:rPr lang="ru-RU" dirty="0" smtClean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dirty="0" smtClean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  <a:hlinkClick r:id="rId5"/>
              </a:rPr>
              <a:t>http</a:t>
            </a:r>
            <a:r>
              <a:rPr lang="en-US" dirty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  <a:hlinkClick r:id="rId5"/>
              </a:rPr>
              <a:t>://</a:t>
            </a:r>
            <a:r>
              <a:rPr lang="en-US" dirty="0" smtClean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  <a:hlinkClick r:id="rId5"/>
              </a:rPr>
              <a:t>ela.kpi.ua/handle/123456789/18681</a:t>
            </a:r>
            <a:r>
              <a:rPr lang="ru-RU" dirty="0" smtClean="0">
                <a:latin typeface="Segoe UI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ru-RU" dirty="0">
              <a:latin typeface="Segoe UI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Список використаних джерел</a:t>
            </a:r>
            <a:endParaRPr lang="ru-RU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14350" y="3140968"/>
            <a:ext cx="9258300" cy="2866324"/>
          </a:xfrm>
        </p:spPr>
        <p:txBody>
          <a:bodyPr>
            <a:normAutofit fontScale="92500" lnSpcReduction="20000"/>
          </a:bodyPr>
          <a:lstStyle/>
          <a:p>
            <a:pPr algn="r">
              <a:buNone/>
            </a:pPr>
            <a:r>
              <a:rPr lang="uk-UA" sz="2800" b="1">
                <a:latin typeface="Segoe UI" pitchFamily="34" charset="0"/>
                <a:cs typeface="Segoe UI" pitchFamily="34" charset="0"/>
              </a:rPr>
              <a:t>Тетяна Ніжинська</a:t>
            </a:r>
            <a:r>
              <a:rPr lang="uk-UA" sz="2800">
                <a:latin typeface="Segoe UI" pitchFamily="34" charset="0"/>
                <a:cs typeface="Segoe UI" pitchFamily="34" charset="0"/>
              </a:rPr>
              <a:t>,</a:t>
            </a:r>
          </a:p>
          <a:p>
            <a:pPr algn="r">
              <a:buNone/>
            </a:pPr>
            <a:r>
              <a:rPr lang="uk-UA" sz="2800">
                <a:latin typeface="Segoe UI" pitchFamily="34" charset="0"/>
                <a:cs typeface="Segoe UI" pitchFamily="34" charset="0"/>
              </a:rPr>
              <a:t>консультант</a:t>
            </a:r>
          </a:p>
          <a:p>
            <a:pPr algn="r">
              <a:buNone/>
            </a:pPr>
            <a:r>
              <a:rPr lang="uk-UA" sz="2800">
                <a:latin typeface="Segoe UI" pitchFamily="34" charset="0"/>
                <a:cs typeface="Segoe UI" pitchFamily="34" charset="0"/>
              </a:rPr>
              <a:t>Центру інформаційної</a:t>
            </a:r>
          </a:p>
          <a:p>
            <a:pPr algn="r">
              <a:buNone/>
            </a:pPr>
            <a:r>
              <a:rPr lang="uk-UA" sz="2800">
                <a:latin typeface="Segoe UI" pitchFamily="34" charset="0"/>
                <a:cs typeface="Segoe UI" pitchFamily="34" charset="0"/>
              </a:rPr>
              <a:t>підтримки освіти та</a:t>
            </a:r>
          </a:p>
          <a:p>
            <a:pPr algn="r">
              <a:buNone/>
            </a:pPr>
            <a:r>
              <a:rPr lang="uk-UA" sz="2800">
                <a:latin typeface="Segoe UI" pitchFamily="34" charset="0"/>
                <a:cs typeface="Segoe UI" pitchFamily="34" charset="0"/>
              </a:rPr>
              <a:t>досліджень</a:t>
            </a:r>
          </a:p>
          <a:p>
            <a:pPr algn="r">
              <a:buNone/>
            </a:pPr>
            <a:r>
              <a:rPr lang="en-US" sz="2800">
                <a:latin typeface="Segoe UI" pitchFamily="34" charset="0"/>
                <a:cs typeface="Segoe UI" pitchFamily="34" charset="0"/>
                <a:hlinkClick r:id="rId2"/>
              </a:rPr>
              <a:t>t.nizhynska@library.kpi.ua</a:t>
            </a:r>
            <a:endParaRPr lang="uk-UA" sz="2800">
              <a:latin typeface="Segoe UI" pitchFamily="34" charset="0"/>
              <a:cs typeface="Segoe UI" pitchFamily="34" charset="0"/>
            </a:endParaRPr>
          </a:p>
          <a:p>
            <a:pPr algn="r">
              <a:buNone/>
            </a:pPr>
            <a:r>
              <a:rPr lang="en-US" sz="2800" u="sng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  <a:hlinkClick r:id="rId3"/>
              </a:rPr>
              <a:t>nizhynskatania</a:t>
            </a:r>
            <a:r>
              <a:rPr lang="ru-RU" sz="2800" u="sng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  <a:hlinkClick r:id="rId3"/>
              </a:rPr>
              <a:t>@</a:t>
            </a:r>
            <a:r>
              <a:rPr lang="en-US" sz="2800" u="sng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  <a:hlinkClick r:id="rId3"/>
              </a:rPr>
              <a:t>gmail</a:t>
            </a:r>
            <a:r>
              <a:rPr lang="ru-RU" sz="2800" u="sng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  <a:hlinkClick r:id="rId3"/>
              </a:rPr>
              <a:t>.</a:t>
            </a:r>
            <a:r>
              <a:rPr lang="en-US" sz="2800" u="sng" smtClean="0">
                <a:solidFill>
                  <a:srgbClr val="00000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  <a:hlinkClick r:id="rId3"/>
              </a:rPr>
              <a:t>com</a:t>
            </a:r>
            <a:endParaRPr lang="uk-UA" sz="2800" u="sng" smtClean="0">
              <a:solidFill>
                <a:srgbClr val="00000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endParaRPr lang="ru-RU" sz="280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14350" y="764704"/>
            <a:ext cx="9258300" cy="2160240"/>
          </a:xfrm>
        </p:spPr>
        <p:txBody>
          <a:bodyPr>
            <a:normAutofit/>
          </a:bodyPr>
          <a:lstStyle/>
          <a:p>
            <a:pPr algn="ctr"/>
            <a:r>
              <a:rPr lang="uk-UA" sz="6600">
                <a:latin typeface="Segoe UI" pitchFamily="34" charset="0"/>
                <a:cs typeface="Segoe UI" pitchFamily="34" charset="0"/>
              </a:rPr>
              <a:t>Дякую за увагу !</a:t>
            </a:r>
            <a:endParaRPr lang="ru-RU" sz="6600"/>
          </a:p>
        </p:txBody>
      </p:sp>
    </p:spTree>
    <p:extLst>
      <p:ext uri="{BB962C8B-B14F-4D97-AF65-F5344CB8AC3E}">
        <p14:creationId xmlns:p14="http://schemas.microsoft.com/office/powerpoint/2010/main" val="263192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smtClean="0">
                <a:latin typeface="Segoe UI" pitchFamily="34" charset="0"/>
                <a:cs typeface="Segoe UI" pitchFamily="34" charset="0"/>
              </a:rPr>
              <a:t>Сфера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застосування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 –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інженерія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,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електроніка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,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телекомунікації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,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інформатика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 та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інформаційні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технології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 </a:t>
            </a:r>
            <a:endParaRPr lang="en-US" sz="3600" smtClean="0">
              <a:latin typeface="Segoe UI" pitchFamily="34" charset="0"/>
              <a:cs typeface="Segoe UI" pitchFamily="34" charset="0"/>
            </a:endParaRPr>
          </a:p>
          <a:p>
            <a:r>
              <a:rPr lang="ru-RU" sz="3600" b="1" smtClean="0">
                <a:latin typeface="Segoe UI" pitchFamily="34" charset="0"/>
                <a:cs typeface="Segoe UI" pitchFamily="34" charset="0"/>
              </a:rPr>
              <a:t>IEEE </a:t>
            </a:r>
            <a:r>
              <a:rPr lang="ru-RU" sz="3600" b="1" err="1" smtClean="0">
                <a:latin typeface="Segoe UI" pitchFamily="34" charset="0"/>
                <a:cs typeface="Segoe UI" pitchFamily="34" charset="0"/>
              </a:rPr>
              <a:t>cтиль</a:t>
            </a:r>
            <a:r>
              <a:rPr lang="ru-RU" sz="3600" b="1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передбачає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використання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посилань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 у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тексті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роботи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щоразу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, коли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ви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цитуєте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джерело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, будь то парафраз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або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 цитата. </a:t>
            </a:r>
            <a:endParaRPr lang="ru-RU" sz="360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smtClean="0">
                <a:latin typeface="Segoe UI" pitchFamily="34" charset="0"/>
                <a:cs typeface="Segoe UI" pitchFamily="34" charset="0"/>
              </a:rPr>
              <a:t>Загальні положення</a:t>
            </a:r>
            <a:endParaRPr lang="ru-RU" sz="4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14350" y="548681"/>
            <a:ext cx="9258300" cy="5458612"/>
          </a:xfrm>
        </p:spPr>
        <p:txBody>
          <a:bodyPr>
            <a:normAutofit/>
          </a:bodyPr>
          <a:lstStyle/>
          <a:p>
            <a:r>
              <a:rPr lang="ru-RU" sz="3600" b="1" smtClean="0">
                <a:latin typeface="Segoe UI" pitchFamily="34" charset="0"/>
                <a:cs typeface="Segoe UI" pitchFamily="34" charset="0"/>
              </a:rPr>
              <a:t>Парафраз. 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Не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береться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 в лапки. </a:t>
            </a:r>
            <a:endParaRPr lang="en-US" sz="3600" smtClean="0">
              <a:latin typeface="Segoe UI" pitchFamily="34" charset="0"/>
              <a:cs typeface="Segoe UI" pitchFamily="34" charset="0"/>
            </a:endParaRPr>
          </a:p>
          <a:p>
            <a:pPr>
              <a:buNone/>
            </a:pPr>
            <a:endParaRPr lang="ru-RU" sz="3600" smtClean="0">
              <a:latin typeface="Segoe UI" pitchFamily="34" charset="0"/>
              <a:cs typeface="Segoe UI" pitchFamily="34" charset="0"/>
            </a:endParaRPr>
          </a:p>
          <a:p>
            <a:r>
              <a:rPr lang="ru-RU" sz="3600" b="1" smtClean="0">
                <a:latin typeface="Segoe UI" pitchFamily="34" charset="0"/>
                <a:cs typeface="Segoe UI" pitchFamily="34" charset="0"/>
              </a:rPr>
              <a:t>Цитата.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Береться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 в лапки. </a:t>
            </a:r>
            <a:endParaRPr lang="en-US" sz="3600" smtClean="0">
              <a:latin typeface="Segoe UI" pitchFamily="34" charset="0"/>
              <a:cs typeface="Segoe UI" pitchFamily="34" charset="0"/>
            </a:endParaRPr>
          </a:p>
          <a:p>
            <a:pPr>
              <a:buNone/>
            </a:pPr>
            <a:endParaRPr lang="ru-RU" sz="3600" smtClean="0">
              <a:latin typeface="Segoe UI" pitchFamily="34" charset="0"/>
              <a:cs typeface="Segoe UI" pitchFamily="34" charset="0"/>
            </a:endParaRPr>
          </a:p>
          <a:p>
            <a:r>
              <a:rPr lang="ru-RU" sz="3600" smtClean="0">
                <a:latin typeface="Segoe UI" pitchFamily="34" charset="0"/>
                <a:cs typeface="Segoe UI" pitchFamily="34" charset="0"/>
              </a:rPr>
              <a:t>У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тексті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з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цитованою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інформацією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у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квадратних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 дужках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вказується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600" b="1" err="1" smtClean="0">
                <a:latin typeface="Segoe UI" pitchFamily="34" charset="0"/>
                <a:cs typeface="Segoe UI" pitchFamily="34" charset="0"/>
              </a:rPr>
              <a:t>порядковий</a:t>
            </a:r>
            <a:r>
              <a:rPr lang="ru-RU" sz="3600" b="1" smtClean="0">
                <a:latin typeface="Segoe UI" pitchFamily="34" charset="0"/>
                <a:cs typeface="Segoe UI" pitchFamily="34" charset="0"/>
              </a:rPr>
              <a:t> номер, </a:t>
            </a:r>
            <a:r>
              <a:rPr lang="ru-RU" sz="3600" b="1" err="1" smtClean="0">
                <a:latin typeface="Segoe UI" pitchFamily="34" charset="0"/>
                <a:cs typeface="Segoe UI" pitchFamily="34" charset="0"/>
              </a:rPr>
              <a:t>який</a:t>
            </a:r>
            <a:r>
              <a:rPr lang="ru-RU" sz="3600" b="1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600" b="1" err="1" smtClean="0">
                <a:latin typeface="Segoe UI" pitchFamily="34" charset="0"/>
                <a:cs typeface="Segoe UI" pitchFamily="34" charset="0"/>
              </a:rPr>
              <a:t>також</a:t>
            </a:r>
            <a:r>
              <a:rPr lang="ru-RU" sz="3600" b="1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600" b="1" err="1" smtClean="0">
                <a:latin typeface="Segoe UI" pitchFamily="34" charset="0"/>
                <a:cs typeface="Segoe UI" pitchFamily="34" charset="0"/>
              </a:rPr>
              <a:t>відображається</a:t>
            </a:r>
            <a:r>
              <a:rPr lang="ru-RU" sz="3600" b="1" smtClean="0">
                <a:latin typeface="Segoe UI" pitchFamily="34" charset="0"/>
                <a:cs typeface="Segoe UI" pitchFamily="34" charset="0"/>
              </a:rPr>
              <a:t> у списку </a:t>
            </a:r>
            <a:r>
              <a:rPr lang="ru-RU" sz="3600" b="1" err="1" smtClean="0">
                <a:latin typeface="Segoe UI" pitchFamily="34" charset="0"/>
                <a:cs typeface="Segoe UI" pitchFamily="34" charset="0"/>
              </a:rPr>
              <a:t>використаних</a:t>
            </a:r>
            <a:r>
              <a:rPr lang="ru-RU" sz="3600" b="1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600" b="1" err="1" smtClean="0">
                <a:latin typeface="Segoe UI" pitchFamily="34" charset="0"/>
                <a:cs typeface="Segoe UI" pitchFamily="34" charset="0"/>
              </a:rPr>
              <a:t>джерел</a:t>
            </a:r>
            <a:r>
              <a:rPr lang="ru-RU" sz="3600" b="1" smtClean="0">
                <a:latin typeface="Segoe UI" pitchFamily="34" charset="0"/>
                <a:cs typeface="Segoe UI" pitchFamily="34" charset="0"/>
              </a:rPr>
              <a:t>. </a:t>
            </a:r>
            <a:endParaRPr lang="ru-RU" sz="3600">
              <a:latin typeface="Segoe UI" pitchFamily="34" charset="0"/>
              <a:cs typeface="Segoe U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600" smtClean="0">
                <a:latin typeface="Segoe UI" pitchFamily="34" charset="0"/>
                <a:cs typeface="Segoe UI" pitchFamily="34" charset="0"/>
              </a:rPr>
              <a:t>як показано </a:t>
            </a:r>
            <a:r>
              <a:rPr lang="ru-RU" sz="3600" b="1" smtClean="0">
                <a:latin typeface="Segoe UI" pitchFamily="34" charset="0"/>
                <a:cs typeface="Segoe UI" pitchFamily="34" charset="0"/>
              </a:rPr>
              <a:t>Брауном </a:t>
            </a:r>
            <a:r>
              <a:rPr lang="ru-RU" sz="3600" b="1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[4]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; </a:t>
            </a:r>
            <a:endParaRPr lang="en-US" sz="3600" smtClean="0">
              <a:latin typeface="Segoe UI" pitchFamily="34" charset="0"/>
              <a:cs typeface="Segoe UI" pitchFamily="34" charset="0"/>
            </a:endParaRPr>
          </a:p>
          <a:p>
            <a:r>
              <a:rPr lang="ru-RU" sz="3600" smtClean="0">
                <a:latin typeface="Segoe UI" pitchFamily="34" charset="0"/>
                <a:cs typeface="Segoe UI" pitchFamily="34" charset="0"/>
              </a:rPr>
              <a:t>як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згадувалося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раніше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600" b="1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[2], [4]–[7], [9]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; </a:t>
            </a:r>
          </a:p>
          <a:p>
            <a:r>
              <a:rPr lang="ru-RU" sz="3600" b="1" err="1" smtClean="0">
                <a:latin typeface="Segoe UI" pitchFamily="34" charset="0"/>
                <a:cs typeface="Segoe UI" pitchFamily="34" charset="0"/>
              </a:rPr>
              <a:t>Сміт</a:t>
            </a:r>
            <a:r>
              <a:rPr lang="ru-RU" sz="3600" b="1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600" b="1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[7]</a:t>
            </a:r>
            <a:r>
              <a:rPr lang="ru-RU" sz="3600" b="1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і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600" b="1" smtClean="0">
                <a:latin typeface="Segoe UI" pitchFamily="34" charset="0"/>
                <a:cs typeface="Segoe UI" pitchFamily="34" charset="0"/>
              </a:rPr>
              <a:t>Браун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600" b="1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[5]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;</a:t>
            </a:r>
            <a:endParaRPr lang="en-US" sz="3600" smtClean="0">
              <a:latin typeface="Segoe UI" pitchFamily="34" charset="0"/>
              <a:cs typeface="Segoe UI" pitchFamily="34" charset="0"/>
            </a:endParaRPr>
          </a:p>
          <a:p>
            <a:r>
              <a:rPr lang="ru-RU" sz="3600" smtClean="0">
                <a:latin typeface="Segoe UI" pitchFamily="34" charset="0"/>
                <a:cs typeface="Segoe UI" pitchFamily="34" charset="0"/>
              </a:rPr>
              <a:t> як показано в </a:t>
            </a:r>
            <a:r>
              <a:rPr lang="ru-RU" sz="3600" b="1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[5]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. </a:t>
            </a:r>
            <a:endParaRPr lang="en-US" sz="3600" smtClean="0">
              <a:latin typeface="Segoe UI" pitchFamily="34" charset="0"/>
              <a:cs typeface="Segoe UI" pitchFamily="34" charset="0"/>
            </a:endParaRPr>
          </a:p>
          <a:p>
            <a:r>
              <a:rPr lang="ru-RU" sz="3600" smtClean="0">
                <a:latin typeface="Segoe UI" pitchFamily="34" charset="0"/>
                <a:cs typeface="Segoe UI" pitchFamily="34" charset="0"/>
              </a:rPr>
              <a:t>За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наявності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 шести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й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більше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імен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подається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 </a:t>
            </a:r>
            <a:endParaRPr lang="en-US" sz="3600" smtClean="0">
              <a:latin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en-US" sz="3600" b="1" smtClean="0">
                <a:latin typeface="Segoe UI" pitchFamily="34" charset="0"/>
                <a:cs typeface="Segoe UI" pitchFamily="34" charset="0"/>
              </a:rPr>
              <a:t>Wood </a:t>
            </a:r>
            <a:r>
              <a:rPr lang="ru-RU" sz="3600" b="1" err="1" smtClean="0">
                <a:latin typeface="Segoe UI" pitchFamily="34" charset="0"/>
                <a:cs typeface="Segoe UI" pitchFamily="34" charset="0"/>
              </a:rPr>
              <a:t>et</a:t>
            </a:r>
            <a:r>
              <a:rPr lang="ru-RU" sz="3600" b="1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3600" b="1" err="1" smtClean="0">
                <a:latin typeface="Segoe UI" pitchFamily="34" charset="0"/>
                <a:cs typeface="Segoe UI" pitchFamily="34" charset="0"/>
              </a:rPr>
              <a:t>al</a:t>
            </a:r>
            <a:r>
              <a:rPr lang="ru-RU" sz="3600" b="1" smtClean="0">
                <a:latin typeface="Segoe UI" pitchFamily="34" charset="0"/>
                <a:cs typeface="Segoe UI" pitchFamily="34" charset="0"/>
              </a:rPr>
              <a:t>. 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(та </a:t>
            </a:r>
            <a:r>
              <a:rPr lang="ru-RU" sz="3600" err="1" smtClean="0">
                <a:latin typeface="Segoe UI" pitchFamily="34" charset="0"/>
                <a:cs typeface="Segoe UI" pitchFamily="34" charset="0"/>
              </a:rPr>
              <a:t>ін</a:t>
            </a:r>
            <a:r>
              <a:rPr lang="ru-RU" sz="3600" smtClean="0">
                <a:latin typeface="Segoe UI" pitchFamily="34" charset="0"/>
                <a:cs typeface="Segoe UI" pitchFamily="34" charset="0"/>
              </a:rPr>
              <a:t>.) </a:t>
            </a:r>
            <a:r>
              <a:rPr lang="ru-RU" sz="3600" b="1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[1]</a:t>
            </a:r>
            <a:r>
              <a:rPr lang="en-US" sz="3600" smtClean="0">
                <a:latin typeface="Segoe UI" pitchFamily="34" charset="0"/>
                <a:cs typeface="Segoe UI" pitchFamily="34" charset="0"/>
              </a:rPr>
              <a:t>.</a:t>
            </a:r>
            <a:endParaRPr lang="ru-RU" sz="3600" smtClean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smtClean="0">
                <a:latin typeface="Segoe UI" pitchFamily="34" charset="0"/>
                <a:cs typeface="Segoe UI" pitchFamily="34" charset="0"/>
              </a:rPr>
              <a:t>Цитування в тексті</a:t>
            </a:r>
            <a:endParaRPr lang="ru-RU" sz="4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14350" y="404665"/>
            <a:ext cx="9258300" cy="5602628"/>
          </a:xfrm>
        </p:spPr>
        <p:txBody>
          <a:bodyPr>
            <a:normAutofit lnSpcReduction="10000"/>
          </a:bodyPr>
          <a:lstStyle/>
          <a:p>
            <a:r>
              <a:rPr lang="ru-RU" sz="2800" smtClean="0">
                <a:latin typeface="Segoe UI" pitchFamily="34" charset="0"/>
                <a:cs typeface="Segoe UI" pitchFamily="34" charset="0"/>
              </a:rPr>
              <a:t>За потреби </a:t>
            </a:r>
            <a:r>
              <a:rPr lang="ru-RU" sz="2800" err="1" smtClean="0">
                <a:latin typeface="Segoe UI" pitchFamily="34" charset="0"/>
                <a:cs typeface="Segoe UI" pitchFamily="34" charset="0"/>
              </a:rPr>
              <a:t>сторінковий</a:t>
            </a:r>
            <a:r>
              <a:rPr lang="ru-RU" sz="28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2800" err="1" smtClean="0">
                <a:latin typeface="Segoe UI" pitchFamily="34" charset="0"/>
                <a:cs typeface="Segoe UI" pitchFamily="34" charset="0"/>
              </a:rPr>
              <a:t>інтервал</a:t>
            </a:r>
            <a:r>
              <a:rPr lang="ru-RU" sz="2800" smtClean="0">
                <a:latin typeface="Segoe UI" pitchFamily="34" charset="0"/>
                <a:cs typeface="Segoe UI" pitchFamily="34" charset="0"/>
              </a:rPr>
              <a:t> (</a:t>
            </a:r>
            <a:r>
              <a:rPr lang="ru-RU" sz="2800" err="1" smtClean="0">
                <a:latin typeface="Segoe UI" pitchFamily="34" charset="0"/>
                <a:cs typeface="Segoe UI" pitchFamily="34" charset="0"/>
              </a:rPr>
              <a:t>номери</a:t>
            </a:r>
            <a:r>
              <a:rPr lang="ru-RU" sz="28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2800" err="1" smtClean="0">
                <a:latin typeface="Segoe UI" pitchFamily="34" charset="0"/>
                <a:cs typeface="Segoe UI" pitchFamily="34" charset="0"/>
              </a:rPr>
              <a:t>сторінок</a:t>
            </a:r>
            <a:r>
              <a:rPr lang="ru-RU" sz="28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2800" err="1" smtClean="0">
                <a:latin typeface="Segoe UI" pitchFamily="34" charset="0"/>
                <a:cs typeface="Segoe UI" pitchFamily="34" charset="0"/>
              </a:rPr>
              <a:t>з</a:t>
            </a:r>
            <a:r>
              <a:rPr lang="ru-RU" sz="28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2800" err="1" smtClean="0">
                <a:latin typeface="Segoe UI" pitchFamily="34" charset="0"/>
                <a:cs typeface="Segoe UI" pitchFamily="34" charset="0"/>
              </a:rPr>
              <a:t>цитованою</a:t>
            </a:r>
            <a:r>
              <a:rPr lang="ru-RU" sz="28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2800" err="1" smtClean="0">
                <a:latin typeface="Segoe UI" pitchFamily="34" charset="0"/>
                <a:cs typeface="Segoe UI" pitchFamily="34" charset="0"/>
              </a:rPr>
              <a:t>інформацією</a:t>
            </a:r>
            <a:r>
              <a:rPr lang="ru-RU" sz="2800" smtClean="0">
                <a:latin typeface="Segoe UI" pitchFamily="34" charset="0"/>
                <a:cs typeface="Segoe UI" pitchFamily="34" charset="0"/>
              </a:rPr>
              <a:t>) </a:t>
            </a:r>
            <a:r>
              <a:rPr lang="ru-RU" sz="2800" err="1" smtClean="0">
                <a:latin typeface="Segoe UI" pitchFamily="34" charset="0"/>
                <a:cs typeface="Segoe UI" pitchFamily="34" charset="0"/>
              </a:rPr>
              <a:t>вказується</a:t>
            </a:r>
            <a:r>
              <a:rPr lang="ru-RU" sz="2800" smtClean="0">
                <a:latin typeface="Segoe UI" pitchFamily="34" charset="0"/>
                <a:cs typeface="Segoe UI" pitchFamily="34" charset="0"/>
              </a:rPr>
              <a:t> у дужках </a:t>
            </a:r>
            <a:r>
              <a:rPr lang="ru-RU" sz="2800" err="1" smtClean="0">
                <a:latin typeface="Segoe UI" pitchFamily="34" charset="0"/>
                <a:cs typeface="Segoe UI" pitchFamily="34" charset="0"/>
              </a:rPr>
              <a:t>після</a:t>
            </a:r>
            <a:r>
              <a:rPr lang="ru-RU" sz="2800" smtClean="0">
                <a:latin typeface="Segoe UI" pitchFamily="34" charset="0"/>
                <a:cs typeface="Segoe UI" pitchFamily="34" charset="0"/>
              </a:rPr>
              <a:t> порядкового номера.</a:t>
            </a:r>
          </a:p>
          <a:p>
            <a:pPr>
              <a:buNone/>
            </a:pPr>
            <a:endParaRPr lang="ru-RU" smtClean="0">
              <a:latin typeface="Segoe UI" pitchFamily="34" charset="0"/>
              <a:cs typeface="Segoe UI" pitchFamily="34" charset="0"/>
            </a:endParaRPr>
          </a:p>
          <a:p>
            <a:r>
              <a:rPr lang="en-US" sz="3600" b="1" smtClean="0">
                <a:latin typeface="Segoe UI" pitchFamily="34" charset="0"/>
                <a:cs typeface="Segoe UI" pitchFamily="34" charset="0"/>
              </a:rPr>
              <a:t>[3, Ch. 2, pp. 5-10]</a:t>
            </a:r>
            <a:endParaRPr lang="uk-UA" sz="3600" b="1" smtClean="0">
              <a:latin typeface="Segoe UI" pitchFamily="34" charset="0"/>
              <a:cs typeface="Segoe UI" pitchFamily="34" charset="0"/>
            </a:endParaRPr>
          </a:p>
          <a:p>
            <a:pPr>
              <a:buNone/>
            </a:pPr>
            <a:endParaRPr lang="uk-UA" sz="3600" b="1" smtClean="0">
              <a:latin typeface="Segoe UI" pitchFamily="34" charset="0"/>
              <a:cs typeface="Segoe UI" pitchFamily="34" charset="0"/>
            </a:endParaRPr>
          </a:p>
          <a:p>
            <a:r>
              <a:rPr lang="en-US" sz="3600" b="1" smtClean="0">
                <a:latin typeface="Segoe UI" pitchFamily="34" charset="0"/>
                <a:cs typeface="Segoe UI" pitchFamily="34" charset="0"/>
              </a:rPr>
              <a:t>[3, Th. 1]</a:t>
            </a:r>
            <a:endParaRPr lang="uk-UA" sz="3600" b="1" smtClean="0">
              <a:latin typeface="Segoe UI" pitchFamily="34" charset="0"/>
              <a:cs typeface="Segoe UI" pitchFamily="34" charset="0"/>
            </a:endParaRPr>
          </a:p>
          <a:p>
            <a:endParaRPr lang="uk-UA" sz="3600" b="1" smtClean="0">
              <a:latin typeface="Segoe UI" pitchFamily="34" charset="0"/>
              <a:cs typeface="Segoe UI" pitchFamily="34" charset="0"/>
            </a:endParaRPr>
          </a:p>
          <a:p>
            <a:r>
              <a:rPr lang="uk-UA" sz="3600" b="1" smtClean="0">
                <a:latin typeface="Segoe UI" pitchFamily="34" charset="0"/>
                <a:cs typeface="Segoe UI" pitchFamily="34" charset="0"/>
              </a:rPr>
              <a:t>[3, додаток I]</a:t>
            </a:r>
          </a:p>
          <a:p>
            <a:pPr>
              <a:buNone/>
            </a:pPr>
            <a:endParaRPr lang="uk-UA" sz="3600" b="1" smtClean="0">
              <a:latin typeface="Segoe UI" pitchFamily="34" charset="0"/>
              <a:cs typeface="Segoe UI" pitchFamily="34" charset="0"/>
            </a:endParaRPr>
          </a:p>
          <a:p>
            <a:r>
              <a:rPr lang="uk-UA" sz="3600" b="1" smtClean="0">
                <a:latin typeface="Segoe UI" pitchFamily="34" charset="0"/>
                <a:cs typeface="Segoe UI" pitchFamily="34" charset="0"/>
              </a:rPr>
              <a:t>[3, ч. 4.5]</a:t>
            </a:r>
            <a:endParaRPr lang="ru-RU" sz="3600" b="1">
              <a:latin typeface="Segoe UI" pitchFamily="34" charset="0"/>
              <a:cs typeface="Segoe U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uk-UA" sz="2800" smtClean="0">
              <a:latin typeface="Segoe UI" pitchFamily="34" charset="0"/>
              <a:cs typeface="Segoe UI" pitchFamily="34" charset="0"/>
            </a:endParaRPr>
          </a:p>
          <a:p>
            <a:pPr algn="ctr"/>
            <a:endParaRPr lang="uk-UA" sz="2800" smtClean="0">
              <a:latin typeface="Segoe UI" pitchFamily="34" charset="0"/>
              <a:cs typeface="Segoe UI" pitchFamily="34" charset="0"/>
            </a:endParaRPr>
          </a:p>
          <a:p>
            <a:pPr algn="ctr"/>
            <a:endParaRPr lang="uk-UA" sz="2800" smtClean="0">
              <a:latin typeface="Segoe UI" pitchFamily="34" charset="0"/>
              <a:cs typeface="Segoe UI" pitchFamily="34" charset="0"/>
            </a:endParaRPr>
          </a:p>
          <a:p>
            <a:pPr algn="ctr">
              <a:buNone/>
            </a:pPr>
            <a:r>
              <a:rPr lang="en-US" sz="7200" smtClean="0">
                <a:latin typeface="Segoe UI" pitchFamily="34" charset="0"/>
                <a:cs typeface="Segoe UI" pitchFamily="34" charset="0"/>
              </a:rPr>
              <a:t>References</a:t>
            </a:r>
            <a:endParaRPr lang="uk-UA" sz="7200" smtClean="0">
              <a:latin typeface="Segoe UI" pitchFamily="34" charset="0"/>
              <a:cs typeface="Segoe UI" pitchFamily="34" charset="0"/>
            </a:endParaRPr>
          </a:p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err="1" smtClean="0">
                <a:latin typeface="Segoe UI" pitchFamily="34" charset="0"/>
                <a:cs typeface="Segoe UI" pitchFamily="34" charset="0"/>
              </a:rPr>
              <a:t>Упорядкування</a:t>
            </a:r>
            <a:r>
              <a:rPr lang="ru-RU" sz="4400" smtClean="0">
                <a:latin typeface="Segoe UI" pitchFamily="34" charset="0"/>
                <a:cs typeface="Segoe UI" pitchFamily="34" charset="0"/>
              </a:rPr>
              <a:t> списку </a:t>
            </a:r>
            <a:r>
              <a:rPr lang="ru-RU" sz="4400" err="1" smtClean="0">
                <a:latin typeface="Segoe UI" pitchFamily="34" charset="0"/>
                <a:cs typeface="Segoe UI" pitchFamily="34" charset="0"/>
              </a:rPr>
              <a:t>використаних</a:t>
            </a:r>
            <a:r>
              <a:rPr lang="ru-RU" sz="44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4400" err="1" smtClean="0">
                <a:latin typeface="Segoe UI" pitchFamily="34" charset="0"/>
                <a:cs typeface="Segoe UI" pitchFamily="34" charset="0"/>
              </a:rPr>
              <a:t>джерел</a:t>
            </a:r>
            <a:r>
              <a:rPr lang="ru-RU" sz="4400" smtClean="0">
                <a:latin typeface="Segoe UI" pitchFamily="34" charset="0"/>
                <a:cs typeface="Segoe UI" pitchFamily="34" charset="0"/>
              </a:rPr>
              <a:t> </a:t>
            </a:r>
            <a:endParaRPr lang="ru-RU" sz="4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4800" err="1" smtClean="0">
                <a:latin typeface="Segoe UI" pitchFamily="34" charset="0"/>
                <a:cs typeface="Segoe UI" pitchFamily="34" charset="0"/>
              </a:rPr>
              <a:t>Посилання</a:t>
            </a:r>
            <a:r>
              <a:rPr lang="ru-RU" sz="48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4800" err="1" smtClean="0">
                <a:latin typeface="Segoe UI" pitchFamily="34" charset="0"/>
                <a:cs typeface="Segoe UI" pitchFamily="34" charset="0"/>
              </a:rPr>
              <a:t>нумеруються</a:t>
            </a:r>
            <a:r>
              <a:rPr lang="ru-RU" sz="4800" smtClean="0">
                <a:latin typeface="Segoe UI" pitchFamily="34" charset="0"/>
                <a:cs typeface="Segoe UI" pitchFamily="34" charset="0"/>
              </a:rPr>
              <a:t> в тому порядку, в </a:t>
            </a:r>
            <a:r>
              <a:rPr lang="ru-RU" sz="4800" err="1" smtClean="0">
                <a:latin typeface="Segoe UI" pitchFamily="34" charset="0"/>
                <a:cs typeface="Segoe UI" pitchFamily="34" charset="0"/>
              </a:rPr>
              <a:t>якому</a:t>
            </a:r>
            <a:r>
              <a:rPr lang="ru-RU" sz="4800" smtClean="0">
                <a:latin typeface="Segoe UI" pitchFamily="34" charset="0"/>
                <a:cs typeface="Segoe UI" pitchFamily="34" charset="0"/>
              </a:rPr>
              <a:t> вони </a:t>
            </a:r>
            <a:r>
              <a:rPr lang="ru-RU" sz="4800" err="1" smtClean="0">
                <a:latin typeface="Segoe UI" pitchFamily="34" charset="0"/>
                <a:cs typeface="Segoe UI" pitchFamily="34" charset="0"/>
              </a:rPr>
              <a:t>вперше</a:t>
            </a:r>
            <a:r>
              <a:rPr lang="ru-RU" sz="4800" smtClean="0">
                <a:latin typeface="Segoe UI" pitchFamily="34" charset="0"/>
                <a:cs typeface="Segoe UI" pitchFamily="34" charset="0"/>
              </a:rPr>
              <a:t> </a:t>
            </a:r>
            <a:r>
              <a:rPr lang="ru-RU" sz="4800" err="1" smtClean="0">
                <a:latin typeface="Segoe UI" pitchFamily="34" charset="0"/>
                <a:cs typeface="Segoe UI" pitchFamily="34" charset="0"/>
              </a:rPr>
              <a:t>наводяться</a:t>
            </a:r>
            <a:r>
              <a:rPr lang="ru-RU" sz="4800" smtClean="0">
                <a:latin typeface="Segoe UI" pitchFamily="34" charset="0"/>
                <a:cs typeface="Segoe UI" pitchFamily="34" charset="0"/>
              </a:rPr>
              <a:t> в </a:t>
            </a:r>
            <a:r>
              <a:rPr lang="ru-RU" sz="4800" err="1" smtClean="0">
                <a:latin typeface="Segoe UI" pitchFamily="34" charset="0"/>
                <a:cs typeface="Segoe UI" pitchFamily="34" charset="0"/>
              </a:rPr>
              <a:t>тексті</a:t>
            </a:r>
            <a:r>
              <a:rPr lang="ru-RU" sz="4800" smtClean="0">
                <a:latin typeface="Segoe UI" pitchFamily="34" charset="0"/>
                <a:cs typeface="Segoe UI" pitchFamily="34" charset="0"/>
              </a:rPr>
              <a:t>.</a:t>
            </a:r>
          </a:p>
          <a:p>
            <a:pPr algn="ctr">
              <a:buNone/>
            </a:pPr>
            <a:r>
              <a:rPr lang="uk-UA" sz="4800" b="1" smtClean="0">
                <a:solidFill>
                  <a:srgbClr val="FF0000"/>
                </a:solidFill>
                <a:latin typeface="Segoe UI" pitchFamily="34" charset="0"/>
                <a:cs typeface="Segoe UI" pitchFamily="34" charset="0"/>
              </a:rPr>
              <a:t>[15]</a:t>
            </a:r>
            <a:endParaRPr lang="ru-RU" sz="4800" b="1" smtClean="0">
              <a:solidFill>
                <a:srgbClr val="FF0000"/>
              </a:solidFill>
              <a:latin typeface="Segoe UI" pitchFamily="34" charset="0"/>
              <a:cs typeface="Segoe UI" pitchFamily="34" charset="0"/>
            </a:endParaRPr>
          </a:p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5470</TotalTime>
  <Words>3034</Words>
  <Application>Microsoft Office PowerPoint</Application>
  <PresentationFormat>Слайд 35 мм</PresentationFormat>
  <Paragraphs>271</Paragraphs>
  <Slides>39</Slides>
  <Notes>16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0" baseType="lpstr">
      <vt:lpstr>Открытая</vt:lpstr>
      <vt:lpstr>Міжнародні стилі цитування </vt:lpstr>
      <vt:lpstr>Презентация PowerPoint</vt:lpstr>
      <vt:lpstr>Презентация PowerPoint</vt:lpstr>
      <vt:lpstr>Загальні положення</vt:lpstr>
      <vt:lpstr>Презентация PowerPoint</vt:lpstr>
      <vt:lpstr>Цитування в тексті</vt:lpstr>
      <vt:lpstr>Презентация PowerPoint</vt:lpstr>
      <vt:lpstr>Упорядкування списку використаних джерел </vt:lpstr>
      <vt:lpstr>Презентация PowerPoint</vt:lpstr>
      <vt:lpstr>Наукові статті</vt:lpstr>
      <vt:lpstr>Презентация PowerPoint</vt:lpstr>
      <vt:lpstr>Презентация PowerPoint</vt:lpstr>
      <vt:lpstr>Стаття з електронного журналу</vt:lpstr>
      <vt:lpstr>Публікація, що має DOI</vt:lpstr>
      <vt:lpstr>Публікація на іншій мові, крім англійської</vt:lpstr>
      <vt:lpstr>Публікація що потребує транслітерації</vt:lpstr>
      <vt:lpstr>Газетна публікація </vt:lpstr>
      <vt:lpstr>Книга </vt:lpstr>
      <vt:lpstr>Частина книги</vt:lpstr>
      <vt:lpstr>Книга під назвою</vt:lpstr>
      <vt:lpstr>Серіальне видання</vt:lpstr>
      <vt:lpstr>Автор - організація</vt:lpstr>
      <vt:lpstr>Електронна книга</vt:lpstr>
      <vt:lpstr>Дисертація та автореферат</vt:lpstr>
      <vt:lpstr>Дисертація онлайн</vt:lpstr>
      <vt:lpstr>Матеріали конференцій</vt:lpstr>
      <vt:lpstr>Матеріали конференцій онлайн</vt:lpstr>
      <vt:lpstr>Матеріали конференцій, що мають DOI</vt:lpstr>
      <vt:lpstr>Патенти</vt:lpstr>
      <vt:lpstr>Патенти онлайн</vt:lpstr>
      <vt:lpstr>Офіційний документ</vt:lpstr>
      <vt:lpstr>Звіт про науково-дослідну роботу</vt:lpstr>
      <vt:lpstr>Веб-сайти</vt:lpstr>
      <vt:lpstr>You tube video</vt:lpstr>
      <vt:lpstr>Стандартні скорочення</vt:lpstr>
      <vt:lpstr>Скорочення для конференцій</vt:lpstr>
      <vt:lpstr>IEEE EDITORIAL STYLE MANUAL</vt:lpstr>
      <vt:lpstr>Список використаних джерел</vt:lpstr>
      <vt:lpstr>Дякую за увагу !</vt:lpstr>
    </vt:vector>
  </TitlesOfParts>
  <Company>None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Міжнародні стилі цитування </dc:title>
  <dc:creator>nizhynska</dc:creator>
  <cp:lastModifiedBy>Tetjana Nizhynska</cp:lastModifiedBy>
  <cp:revision>215</cp:revision>
  <dcterms:created xsi:type="dcterms:W3CDTF">2018-02-05T13:54:17Z</dcterms:created>
  <dcterms:modified xsi:type="dcterms:W3CDTF">2018-10-25T13:37:16Z</dcterms:modified>
</cp:coreProperties>
</file>