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305" r:id="rId3"/>
    <p:sldId id="257" r:id="rId4"/>
    <p:sldId id="258" r:id="rId5"/>
    <p:sldId id="259" r:id="rId6"/>
    <p:sldId id="264" r:id="rId7"/>
    <p:sldId id="261" r:id="rId8"/>
    <p:sldId id="262" r:id="rId9"/>
    <p:sldId id="263" r:id="rId10"/>
    <p:sldId id="265" r:id="rId11"/>
    <p:sldId id="303" r:id="rId12"/>
    <p:sldId id="266" r:id="rId13"/>
    <p:sldId id="267" r:id="rId14"/>
    <p:sldId id="287" r:id="rId15"/>
    <p:sldId id="290" r:id="rId16"/>
    <p:sldId id="291" r:id="rId17"/>
    <p:sldId id="295" r:id="rId18"/>
    <p:sldId id="269" r:id="rId19"/>
    <p:sldId id="270" r:id="rId20"/>
    <p:sldId id="288" r:id="rId21"/>
    <p:sldId id="289" r:id="rId22"/>
    <p:sldId id="300" r:id="rId23"/>
    <p:sldId id="306" r:id="rId24"/>
    <p:sldId id="271" r:id="rId25"/>
    <p:sldId id="307" r:id="rId26"/>
    <p:sldId id="272" r:id="rId27"/>
    <p:sldId id="301" r:id="rId28"/>
    <p:sldId id="292" r:id="rId29"/>
    <p:sldId id="273" r:id="rId30"/>
    <p:sldId id="302" r:id="rId31"/>
    <p:sldId id="274" r:id="rId32"/>
    <p:sldId id="275" r:id="rId33"/>
    <p:sldId id="276" r:id="rId34"/>
    <p:sldId id="284" r:id="rId35"/>
    <p:sldId id="296" r:id="rId36"/>
    <p:sldId id="299" r:id="rId37"/>
    <p:sldId id="298" r:id="rId38"/>
    <p:sldId id="286" r:id="rId39"/>
    <p:sldId id="293" r:id="rId40"/>
  </p:sldIdLst>
  <p:sldSz cx="10287000" cy="6858000" type="35mm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60129" autoAdjust="0"/>
  </p:normalViewPr>
  <p:slideViewPr>
    <p:cSldViewPr>
      <p:cViewPr varScale="1">
        <p:scale>
          <a:sx n="75" d="100"/>
          <a:sy n="75" d="100"/>
        </p:scale>
        <p:origin x="-72" y="-240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48" y="2383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3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72E6E-6057-4C62-BAB9-1C4BC22CD75A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43059-C409-411E-9F1C-178F912A2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16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Якщо авторів</a:t>
            </a:r>
            <a:r>
              <a:rPr lang="uk-UA" baseline="0" smtClean="0"/>
              <a:t> 7 та більше, потрібно вказати першого та інші.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29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X. Zhu and X. Wu. (2004, Nov.) “Class noise vs. attribute noise: A quantitative study of their impacts”. </a:t>
            </a:r>
            <a:r>
              <a:rPr lang="en-US" i="1" smtClean="0"/>
              <a:t>Artif. Intell. Rev</a:t>
            </a:r>
            <a:r>
              <a:rPr lang="en-US" smtClean="0"/>
              <a:t>. [Online]. vol. 22 (no. 3/4), pp. 177–210. Available: http://cs.nju.edu.cn/zhouzh/zhouzh.files/course/dm/reading/reading03/zhu_airev04.pdf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214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Назва книги пишеться курсивом.</a:t>
            </a:r>
            <a:r>
              <a:rPr lang="uk-UA" baseline="0" smtClean="0"/>
              <a:t> </a:t>
            </a:r>
            <a:r>
              <a:rPr lang="uk-UA" smtClean="0"/>
              <a:t>Якщо ви посилаєтесь на книгу</a:t>
            </a:r>
            <a:r>
              <a:rPr lang="uk-UA" baseline="0" smtClean="0"/>
              <a:t> як на видання, то загальну кількість не зазначаєте, але якщо ви посилаєтесь на конкретні сторінки в книзі, то в цьому випадку потрібно вказати сторінковий інтервал.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 Klaus and P. Horn, </a:t>
            </a:r>
            <a:r>
              <a:rPr lang="en-US" sz="12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Robot Vision. </a:t>
            </a:r>
            <a:r>
              <a:rPr lang="en-US" sz="1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Cambridge, MA, USA: MIT Press, 1986.</a:t>
            </a:r>
            <a:endParaRPr lang="ru-RU" sz="12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uk-UA" baseline="0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763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Якщо ви</a:t>
            </a:r>
            <a:r>
              <a:rPr lang="uk-UA" baseline="0" smtClean="0"/>
              <a:t> посилаєтесь на розділ книги чи її частину, то в цьому випадку назва розділу береться в лапки та пишеться звичайним шрифтом, а назва всього видання пишеться курсивим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19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Місце</a:t>
            </a:r>
            <a:r>
              <a:rPr lang="en-US" baseline="0" smtClean="0"/>
              <a:t> </a:t>
            </a:r>
            <a:r>
              <a:rPr lang="uk-UA" baseline="0" smtClean="0"/>
              <a:t>проведення</a:t>
            </a:r>
            <a:r>
              <a:rPr lang="en-US" baseline="0" smtClean="0"/>
              <a:t> </a:t>
            </a:r>
            <a:r>
              <a:rPr lang="ru-RU" smtClean="0"/>
              <a:t>конференції є необов'язковим</a:t>
            </a:r>
            <a:endParaRPr lang="en-US" smtClean="0"/>
          </a:p>
          <a:p>
            <a:r>
              <a:rPr lang="uk-UA" smtClean="0"/>
              <a:t>Загальна форма цитування конференції полягає в тому, щоб вказати автора і назву статті, а потім назву</a:t>
            </a:r>
            <a:br>
              <a:rPr lang="uk-UA" smtClean="0"/>
            </a:br>
            <a:r>
              <a:rPr lang="uk-UA" smtClean="0"/>
              <a:t>(та місцезнаходження, якщо дано) конференції курсивом, використовуючи стандартні абревіатури.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254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Це найкращий метод посилання на </a:t>
            </a:r>
            <a:r>
              <a:rPr lang="uk-UA" smtClean="0"/>
              <a:t>матеріали</a:t>
            </a:r>
            <a:r>
              <a:rPr lang="ru-RU" smtClean="0"/>
              <a:t> онлайн-конференції, але ви можете використовувати цей метод лише у випадку, якщо у вас є DOI. </a:t>
            </a:r>
          </a:p>
          <a:p>
            <a:r>
              <a:rPr lang="uk-UA" smtClean="0"/>
              <a:t>Елементи ті самі, що і для друкованої версії проходження конференції. Дата публікації буде наступна за назвою, за винятком того, що вона опущена в цьому випадку, оскільки вона вже відображається у заголовку.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237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Z. Lijun, ‘‘Multi-parameter medical acquisition detector based on Internet</a:t>
            </a:r>
          </a:p>
          <a:p>
            <a:r>
              <a:rPr lang="en-US" smtClean="0"/>
              <a:t>of Things,’’ Chinese Patent 202 960 774 U, Jun. 5, 2013.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9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2B879-AC1F-4536-8715-0E69FA993AB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63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виникла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1884 р., коли невелика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людей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зустрілася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Нью-Йорку та створила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підтримки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фахівців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їхніх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зусиллях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щодо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застосування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інновацій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наступні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десятиліття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діяльність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поширилися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ввесь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До початку ХХІ ст.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співпрацював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39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товариствами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130 журналами,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щорічно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проводилося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300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конференцій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До 2010 р.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складі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395000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членів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160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країнах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глобальним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інститутом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використовує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інновації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Завдяки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публікаціям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веб-сервісам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також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конференціям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найбільша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технічна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професійна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асоціація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3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Стиль IEEE </a:t>
            </a:r>
            <a:r>
              <a:rPr lang="ru-RU" dirty="0" err="1" smtClean="0"/>
              <a:t>використовує</a:t>
            </a:r>
            <a:r>
              <a:rPr lang="ru-RU" dirty="0" smtClean="0"/>
              <a:t> метод </a:t>
            </a:r>
            <a:r>
              <a:rPr lang="ru-RU" dirty="0" err="1" smtClean="0"/>
              <a:t>позначення</a:t>
            </a:r>
            <a:r>
              <a:rPr lang="ru-RU" dirty="0" smtClean="0"/>
              <a:t> для </a:t>
            </a:r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в </a:t>
            </a:r>
            <a:r>
              <a:rPr lang="ru-RU" dirty="0" err="1" smtClean="0"/>
              <a:t>тексті</a:t>
            </a:r>
            <a:r>
              <a:rPr lang="ru-RU" dirty="0" smtClean="0"/>
              <a:t> документа.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найпростішому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в </a:t>
            </a:r>
            <a:r>
              <a:rPr lang="ru-RU" dirty="0" err="1" smtClean="0"/>
              <a:t>тексті</a:t>
            </a:r>
            <a:r>
              <a:rPr lang="ru-RU" dirty="0" smtClean="0"/>
              <a:t> наводиться цитата,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числа, </a:t>
            </a:r>
            <a:r>
              <a:rPr lang="ru-RU" dirty="0" err="1" smtClean="0"/>
              <a:t>доданого</a:t>
            </a:r>
            <a:r>
              <a:rPr lang="ru-RU" dirty="0" smtClean="0"/>
              <a:t> </a:t>
            </a:r>
            <a:r>
              <a:rPr lang="ru-RU" dirty="0" err="1" smtClean="0"/>
              <a:t>квадратними</a:t>
            </a:r>
            <a:r>
              <a:rPr lang="ru-RU" dirty="0" smtClean="0"/>
              <a:t> дужками.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цитуванні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кількох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джерел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одночасно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необхідно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перерахувати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кожен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номер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окремо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своїх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власних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дужках, через кому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тире.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837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Якщо те саме джерело цитується у праці вдруге, порядковий номер той самий.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076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Список </a:t>
            </a:r>
            <a:r>
              <a:rPr lang="ru-RU" dirty="0" err="1" smtClean="0"/>
              <a:t>використаних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розміщується</a:t>
            </a:r>
            <a:r>
              <a:rPr lang="ru-RU" dirty="0" smtClean="0"/>
              <a:t> в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на </a:t>
            </a:r>
            <a:r>
              <a:rPr lang="ru-RU" dirty="0" err="1" smtClean="0"/>
              <a:t>окремій</a:t>
            </a:r>
            <a:r>
              <a:rPr lang="ru-RU" dirty="0" smtClean="0"/>
              <a:t> </a:t>
            </a:r>
            <a:r>
              <a:rPr lang="ru-RU" dirty="0" err="1" smtClean="0"/>
              <a:t>сторінці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необхідну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будь-яке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, </a:t>
            </a:r>
            <a:r>
              <a:rPr lang="ru-RU" dirty="0" err="1" smtClean="0"/>
              <a:t>процитоване</a:t>
            </a:r>
            <a:r>
              <a:rPr lang="ru-RU" dirty="0" smtClean="0"/>
              <a:t> в </a:t>
            </a:r>
            <a:r>
              <a:rPr lang="ru-RU" dirty="0" err="1" smtClean="0"/>
              <a:t>тексті</a:t>
            </a:r>
            <a:r>
              <a:rPr lang="ru-RU" dirty="0" smtClean="0"/>
              <a:t> документа. </a:t>
            </a:r>
            <a:r>
              <a:rPr lang="ru-RU" dirty="0" err="1" smtClean="0"/>
              <a:t>Кожне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, </a:t>
            </a:r>
            <a:r>
              <a:rPr lang="ru-RU" dirty="0" err="1" smtClean="0"/>
              <a:t>процитоване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з'явитися</a:t>
            </a:r>
            <a:r>
              <a:rPr lang="ru-RU" dirty="0" smtClean="0"/>
              <a:t> у списку </a:t>
            </a:r>
            <a:r>
              <a:rPr lang="ru-RU" dirty="0" err="1" smtClean="0"/>
              <a:t>використаних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. Так само,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у списку </a:t>
            </a:r>
            <a:r>
              <a:rPr lang="ru-RU" dirty="0" err="1" smtClean="0"/>
              <a:t>використаних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згаданим</a:t>
            </a:r>
            <a:r>
              <a:rPr lang="ru-RU" dirty="0" smtClean="0"/>
              <a:t> в </a:t>
            </a:r>
            <a:r>
              <a:rPr lang="ru-RU" dirty="0" err="1" smtClean="0"/>
              <a:t>тексті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Назва</a:t>
            </a:r>
            <a:r>
              <a:rPr lang="ru-RU" dirty="0" smtClean="0"/>
              <a:t> списку </a:t>
            </a:r>
            <a:r>
              <a:rPr lang="ru-RU" dirty="0" err="1" smtClean="0"/>
              <a:t>використаних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– </a:t>
            </a:r>
            <a:r>
              <a:rPr lang="ru-RU" dirty="0" err="1" smtClean="0"/>
              <a:t>Посилання</a:t>
            </a:r>
            <a:r>
              <a:rPr lang="ru-RU" dirty="0" smtClean="0"/>
              <a:t>. Заголовок </a:t>
            </a:r>
            <a:r>
              <a:rPr lang="ru-RU" dirty="0" err="1" smtClean="0"/>
              <a:t>вирівнюється</a:t>
            </a:r>
            <a:r>
              <a:rPr lang="ru-RU" dirty="0" smtClean="0"/>
              <a:t> по центру </a:t>
            </a:r>
            <a:r>
              <a:rPr lang="ru-RU" dirty="0" err="1" smtClean="0"/>
              <a:t>або</a:t>
            </a:r>
            <a:r>
              <a:rPr lang="ru-RU" dirty="0" smtClean="0"/>
              <a:t> по </a:t>
            </a:r>
            <a:r>
              <a:rPr lang="ru-RU" dirty="0" err="1" smtClean="0"/>
              <a:t>лівому</a:t>
            </a:r>
            <a:r>
              <a:rPr lang="ru-RU" dirty="0" smtClean="0"/>
              <a:t> краю. </a:t>
            </a:r>
          </a:p>
          <a:p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нумеруються</a:t>
            </a:r>
            <a:r>
              <a:rPr lang="ru-RU" dirty="0" smtClean="0"/>
              <a:t> та </a:t>
            </a:r>
            <a:r>
              <a:rPr lang="ru-RU" dirty="0" err="1" smtClean="0"/>
              <a:t>організовуються</a:t>
            </a:r>
            <a:r>
              <a:rPr lang="ru-RU" dirty="0" smtClean="0"/>
              <a:t> в </a:t>
            </a:r>
            <a:r>
              <a:rPr lang="ru-RU" dirty="0" err="1" smtClean="0"/>
              <a:t>переліку</a:t>
            </a:r>
            <a:r>
              <a:rPr lang="ru-RU" dirty="0" smtClean="0"/>
              <a:t> </a:t>
            </a:r>
            <a:r>
              <a:rPr lang="ru-RU" dirty="0" err="1" smtClean="0"/>
              <a:t>посилань</a:t>
            </a:r>
            <a:r>
              <a:rPr lang="ru-RU" dirty="0" smtClean="0"/>
              <a:t> у порядку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згадування</a:t>
            </a:r>
            <a:r>
              <a:rPr lang="ru-RU" dirty="0" smtClean="0"/>
              <a:t> в </a:t>
            </a:r>
            <a:r>
              <a:rPr lang="ru-RU" dirty="0" err="1" smtClean="0"/>
              <a:t>тексті</a:t>
            </a:r>
            <a:r>
              <a:rPr lang="ru-RU" dirty="0" smtClean="0"/>
              <a:t>. </a:t>
            </a:r>
            <a:r>
              <a:rPr lang="ru-RU" dirty="0" err="1" smtClean="0"/>
              <a:t>Порядковий</a:t>
            </a:r>
            <a:r>
              <a:rPr lang="ru-RU" dirty="0" smtClean="0"/>
              <a:t> номер </a:t>
            </a:r>
            <a:r>
              <a:rPr lang="ru-RU" dirty="0" err="1" smtClean="0"/>
              <a:t>зазначається</a:t>
            </a:r>
            <a:r>
              <a:rPr lang="ru-RU" dirty="0" smtClean="0"/>
              <a:t> у </a:t>
            </a:r>
            <a:r>
              <a:rPr lang="ru-RU" dirty="0" err="1" smtClean="0"/>
              <a:t>квадратних</a:t>
            </a:r>
            <a:r>
              <a:rPr lang="ru-RU" dirty="0" smtClean="0"/>
              <a:t> дужках перед </a:t>
            </a:r>
            <a:r>
              <a:rPr lang="ru-RU" dirty="0" err="1" smtClean="0"/>
              <a:t>бібліографічним</a:t>
            </a:r>
            <a:r>
              <a:rPr lang="ru-RU" dirty="0" smtClean="0"/>
              <a:t> </a:t>
            </a:r>
            <a:r>
              <a:rPr lang="ru-RU" dirty="0" err="1" smtClean="0"/>
              <a:t>описом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63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Якщо публікація</a:t>
            </a:r>
            <a:r>
              <a:rPr lang="uk-UA" baseline="0" dirty="0" smtClean="0"/>
              <a:t> має від одного до шести авторів, то вони вказуються всі через кому перед останнім ставиться кома і слово «</a:t>
            </a:r>
            <a:r>
              <a:rPr lang="en-US" baseline="0" dirty="0" smtClean="0"/>
              <a:t>and</a:t>
            </a:r>
            <a:r>
              <a:rPr lang="uk-UA" baseline="0" dirty="0" smtClean="0"/>
              <a:t>» чи «та». Якщо авторів лише два, то в цьому випадку вони пов’язуються лише словом «</a:t>
            </a:r>
            <a:r>
              <a:rPr lang="en-US" baseline="0" dirty="0" smtClean="0"/>
              <a:t>and</a:t>
            </a:r>
            <a:r>
              <a:rPr lang="uk-UA" baseline="0" dirty="0" smtClean="0"/>
              <a:t>»</a:t>
            </a:r>
            <a:r>
              <a:rPr lang="en-US" baseline="0" dirty="0" smtClean="0"/>
              <a:t> </a:t>
            </a:r>
            <a:r>
              <a:rPr lang="uk-UA" baseline="0" dirty="0" smtClean="0"/>
              <a:t>без розділових знаків. На щоб я хотіла звернути вашу увагу, то це на написання прізвища та ініціалів авторів. Спочатку вказуються ініціали, а потім прізвище і тільки в такому порядку.  </a:t>
            </a:r>
          </a:p>
          <a:p>
            <a:r>
              <a:rPr lang="uk-UA" baseline="0" dirty="0" smtClean="0"/>
              <a:t>Назва публікації береться в лапки, через кому - Назва журналу, що пишеться курсивом та скорочується, далі через кому вказуються такі дані як номер тому, випуску, сторінки, місяць (скорочено). Рік.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3059-C409-411E-9F1C-178F912A2E3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1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029497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71525" y="1752602"/>
            <a:ext cx="874395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71525" y="3611607"/>
            <a:ext cx="874395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4235" y="4953000"/>
            <a:ext cx="10291236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4350" y="1481330"/>
            <a:ext cx="92583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99515" y="274641"/>
            <a:ext cx="1999654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4350" y="274641"/>
            <a:ext cx="7115175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673" y="1059712"/>
            <a:ext cx="874395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13052" y="2931712"/>
            <a:ext cx="51435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091265" y="3005472"/>
            <a:ext cx="2057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881547" y="3005472"/>
            <a:ext cx="2057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0" y="1481329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9225" y="1481329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92583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5410200"/>
            <a:ext cx="4545212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25655" y="5410200"/>
            <a:ext cx="454699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14350" y="1444295"/>
            <a:ext cx="4545212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25654" y="1444295"/>
            <a:ext cx="454699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4876800"/>
            <a:ext cx="8416998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72050" y="5355102"/>
            <a:ext cx="447141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28700" y="274320"/>
            <a:ext cx="841476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567911" y="6407944"/>
            <a:ext cx="2160270" cy="365760"/>
          </a:xfrm>
        </p:spPr>
        <p:txBody>
          <a:bodyPr/>
          <a:lstStyle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3886" y="5443402"/>
            <a:ext cx="805815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7175" y="189968"/>
            <a:ext cx="977265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927582" y="6407945"/>
            <a:ext cx="264451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5" y="4865122"/>
            <a:ext cx="9084861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61682" y="5944936"/>
            <a:ext cx="5558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46432" y="5939011"/>
            <a:ext cx="415175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797" y="5791253"/>
            <a:ext cx="3827603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0391" y="5787739"/>
            <a:ext cx="383119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9747126" y="4988440"/>
            <a:ext cx="2057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9537408" y="4988440"/>
            <a:ext cx="2057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61682" y="5944936"/>
            <a:ext cx="5558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46432" y="5939011"/>
            <a:ext cx="415175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797" y="5791253"/>
            <a:ext cx="3827603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0391" y="5787739"/>
            <a:ext cx="383119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14350" y="1481329"/>
            <a:ext cx="92583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7567911" y="6407944"/>
            <a:ext cx="216027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2CF58A-7176-4226-9EF7-DB63D0F3577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927582" y="6407945"/>
            <a:ext cx="264451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728181" y="6407945"/>
            <a:ext cx="4114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D23DE3-9BC2-462D-B126-E0DEAC581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0.rada.gov.ua/laws/show/901-19/paran38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zwErH3nQCU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lib.monash.edu/citing-referencing/ieee" TargetMode="External"/><Relationship Id="rId2" Type="http://schemas.openxmlformats.org/officeDocument/2006/relationships/hyperlink" Target="http://ieeeauthorcenter.ieee.org/wp-content/uploads/IEEE_Style_Manu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la.kpi.ua/handle/123456789/18681" TargetMode="External"/><Relationship Id="rId4" Type="http://schemas.openxmlformats.org/officeDocument/2006/relationships/hyperlink" Target="http://libguides.murdoch.edu.au/IEEE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nizhynskatania@gmail.com" TargetMode="External"/><Relationship Id="rId2" Type="http://schemas.openxmlformats.org/officeDocument/2006/relationships/hyperlink" Target="mailto:t.nizhynska@library.kpi.u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err="1" smtClean="0">
                <a:solidFill>
                  <a:schemeClr val="accent6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Міжнародні</a:t>
            </a:r>
            <a:r>
              <a:rPr lang="ru-RU" sz="5400" smtClean="0">
                <a:solidFill>
                  <a:schemeClr val="accent6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ru-RU" sz="5400" err="1" smtClean="0">
                <a:solidFill>
                  <a:schemeClr val="accent6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стилі</a:t>
            </a:r>
            <a:r>
              <a:rPr lang="ru-RU" sz="5400" smtClean="0">
                <a:solidFill>
                  <a:schemeClr val="accent6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ru-RU" sz="5400" err="1" smtClean="0">
                <a:solidFill>
                  <a:schemeClr val="accent6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цитування</a:t>
            </a:r>
            <a:r>
              <a:rPr lang="ru-RU" sz="5400" smtClean="0">
                <a:solidFill>
                  <a:schemeClr val="accent6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endParaRPr lang="ru-RU" sz="54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smtClean="0">
                <a:solidFill>
                  <a:schemeClr val="accent6">
                    <a:lumMod val="25000"/>
                  </a:schemeClr>
                </a:solidFill>
                <a:latin typeface="Segoe UI" pitchFamily="34" charset="0"/>
                <a:cs typeface="Segoe UI" pitchFamily="34" charset="0"/>
              </a:rPr>
              <a:t>IEEE Citation Style  </a:t>
            </a:r>
            <a:r>
              <a:rPr lang="en-US" sz="2800" b="1" smtClean="0">
                <a:solidFill>
                  <a:schemeClr val="accent6">
                    <a:lumMod val="25000"/>
                  </a:schemeClr>
                </a:solidFill>
                <a:latin typeface="Segoe UI" pitchFamily="34" charset="0"/>
                <a:cs typeface="Segoe UI" pitchFamily="34" charset="0"/>
              </a:rPr>
              <a:t>(</a:t>
            </a:r>
            <a:r>
              <a:rPr lang="ru-RU" sz="2800" b="1" smtClean="0">
                <a:solidFill>
                  <a:schemeClr val="accent6">
                    <a:lumMod val="25000"/>
                  </a:schemeClr>
                </a:solidFill>
                <a:latin typeface="Segoe UI" pitchFamily="34" charset="0"/>
                <a:cs typeface="Segoe UI" pitchFamily="34" charset="0"/>
              </a:rPr>
              <a:t>СТИЛЬ ІНСТИТУТУ ІНЖЕНЕРІВ ЕЛЕКТРОТЕХНІКИ ТА ЕЛЕКТРОНІКИ</a:t>
            </a:r>
            <a:r>
              <a:rPr lang="en-US" sz="2800" b="1" smtClean="0">
                <a:solidFill>
                  <a:schemeClr val="accent6">
                    <a:lumMod val="25000"/>
                  </a:schemeClr>
                </a:solidFill>
                <a:latin typeface="Segoe UI" pitchFamily="34" charset="0"/>
                <a:cs typeface="Segoe UI" pitchFamily="34" charset="0"/>
              </a:rPr>
              <a:t>)</a:t>
            </a:r>
            <a:endParaRPr lang="ru-RU" sz="2800" b="1">
              <a:solidFill>
                <a:schemeClr val="accent6">
                  <a:lumMod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6168" y="285735"/>
            <a:ext cx="8019890" cy="1688566"/>
          </a:xfrm>
          <a:prstGeom prst="rect">
            <a:avLst/>
          </a:prstGeom>
          <a:noFill/>
        </p:spPr>
        <p:txBody>
          <a:bodyPr wrap="square" lIns="117756" tIns="58878" rIns="117756" bIns="58878" rtlCol="0">
            <a:spAutoFit/>
          </a:bodyPr>
          <a:lstStyle/>
          <a:p>
            <a:pPr algn="ctr"/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Науково-технічна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б</a:t>
            </a:r>
            <a:r>
              <a:rPr lang="en-US" sz="210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бл</a:t>
            </a:r>
            <a:r>
              <a:rPr lang="en-US" sz="210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отека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ім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. Г. І.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Денисенка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Національного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технічного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університету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Київський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політехнічний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інститут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імені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Ігоря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100" err="1">
                <a:solidFill>
                  <a:schemeClr val="accent6">
                    <a:lumMod val="50000"/>
                  </a:schemeClr>
                </a:solidFill>
              </a:rPr>
              <a:t>Сікорського</a:t>
            </a:r>
            <a:r>
              <a:rPr lang="ru-RU" sz="2100">
                <a:solidFill>
                  <a:schemeClr val="accent6">
                    <a:lumMod val="50000"/>
                  </a:schemeClr>
                </a:solidFill>
              </a:rPr>
              <a:t>»</a:t>
            </a:r>
          </a:p>
          <a:p>
            <a:endParaRPr lang="ru-RU"/>
          </a:p>
        </p:txBody>
      </p:sp>
      <p:pic>
        <p:nvPicPr>
          <p:cNvPr id="5" name="Рисунок 4" descr="logo_vektor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204" y="476681"/>
            <a:ext cx="1918964" cy="2664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smtClean="0">
                <a:latin typeface="Segoe UI" pitchFamily="34" charset="0"/>
                <a:cs typeface="Segoe UI" pitchFamily="34" charset="0"/>
              </a:rPr>
              <a:t>1-6 авторів:</a:t>
            </a:r>
            <a:endParaRPr lang="en-US" sz="280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3200" smtClean="0">
                <a:latin typeface="Segoe UI" pitchFamily="34" charset="0"/>
                <a:cs typeface="Segoe UI" pitchFamily="34" charset="0"/>
              </a:rPr>
              <a:t>A. A. Author</a:t>
            </a:r>
            <a:r>
              <a:rPr lang="uk-UA" sz="320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B. B. </a:t>
            </a:r>
            <a:r>
              <a:rPr lang="en-US" sz="3200">
                <a:latin typeface="Segoe UI" pitchFamily="34" charset="0"/>
                <a:cs typeface="Segoe UI" pitchFamily="34" charset="0"/>
              </a:rPr>
              <a:t>Author</a:t>
            </a:r>
            <a:r>
              <a:rPr lang="uk-UA" sz="320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uk-UA" sz="32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та (</a:t>
            </a:r>
            <a:r>
              <a:rPr lang="en-US" sz="32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and</a:t>
            </a:r>
            <a:r>
              <a:rPr lang="uk-UA" sz="32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)</a:t>
            </a:r>
            <a:r>
              <a:rPr lang="ru-RU" sz="32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uk-UA" sz="3200" smtClean="0">
                <a:latin typeface="Segoe UI" pitchFamily="34" charset="0"/>
                <a:cs typeface="Segoe UI" pitchFamily="34" charset="0"/>
              </a:rPr>
              <a:t>С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. </a:t>
            </a:r>
            <a:r>
              <a:rPr lang="uk-UA" sz="3200" smtClean="0">
                <a:latin typeface="Segoe UI" pitchFamily="34" charset="0"/>
                <a:cs typeface="Segoe UI" pitchFamily="34" charset="0"/>
              </a:rPr>
              <a:t>С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. </a:t>
            </a:r>
            <a:r>
              <a:rPr lang="en-US" sz="3200">
                <a:latin typeface="Segoe UI" pitchFamily="34" charset="0"/>
                <a:cs typeface="Segoe UI" pitchFamily="34" charset="0"/>
              </a:rPr>
              <a:t>Author,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“</a:t>
            </a:r>
            <a:r>
              <a:rPr lang="ru-RU" sz="3200" err="1" smtClean="0">
                <a:latin typeface="Segoe UI" pitchFamily="34" charset="0"/>
                <a:cs typeface="Segoe UI" pitchFamily="34" charset="0"/>
              </a:rPr>
              <a:t>Назва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err="1" smtClean="0">
                <a:latin typeface="Segoe UI" pitchFamily="34" charset="0"/>
                <a:cs typeface="Segoe UI" pitchFamily="34" charset="0"/>
              </a:rPr>
              <a:t>статті</a:t>
            </a:r>
            <a:r>
              <a:rPr lang="en-US" sz="32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”</a:t>
            </a:r>
            <a:r>
              <a:rPr lang="ru-RU" sz="3200" i="1" smtClean="0">
                <a:latin typeface="Segoe UI" pitchFamily="34" charset="0"/>
                <a:cs typeface="Segoe UI" pitchFamily="34" charset="0"/>
              </a:rPr>
              <a:t>,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i="1" err="1" smtClean="0">
                <a:latin typeface="Segoe UI" pitchFamily="34" charset="0"/>
                <a:cs typeface="Segoe UI" pitchFamily="34" charset="0"/>
              </a:rPr>
              <a:t>Назва</a:t>
            </a:r>
            <a:r>
              <a:rPr lang="ru-RU" sz="3200" i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uk-UA" sz="3200" i="1" smtClean="0">
                <a:latin typeface="Segoe UI" pitchFamily="34" charset="0"/>
                <a:cs typeface="Segoe UI" pitchFamily="34" charset="0"/>
              </a:rPr>
              <a:t>журналу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i="1" smtClean="0">
                <a:latin typeface="Segoe UI" pitchFamily="34" charset="0"/>
                <a:cs typeface="Segoe UI" pitchFamily="34" charset="0"/>
              </a:rPr>
              <a:t>(</a:t>
            </a:r>
            <a:r>
              <a:rPr lang="ru-RU" sz="3200" i="1" err="1" smtClean="0">
                <a:latin typeface="Segoe UI" pitchFamily="34" charset="0"/>
                <a:cs typeface="Segoe UI" pitchFamily="34" charset="0"/>
              </a:rPr>
              <a:t>скорочено</a:t>
            </a:r>
            <a:r>
              <a:rPr lang="ru-RU" sz="3200" i="1" smtClean="0">
                <a:latin typeface="Segoe UI" pitchFamily="34" charset="0"/>
                <a:cs typeface="Segoe UI" pitchFamily="34" charset="0"/>
              </a:rPr>
              <a:t>)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, номер тому, номер </a:t>
            </a:r>
            <a:r>
              <a:rPr lang="ru-RU" sz="3200" err="1" smtClean="0">
                <a:latin typeface="Segoe UI" pitchFamily="34" charset="0"/>
                <a:cs typeface="Segoe UI" pitchFamily="34" charset="0"/>
              </a:rPr>
              <a:t>випуску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ru-RU" sz="3200" err="1" smtClean="0">
                <a:latin typeface="Segoe UI" pitchFamily="34" charset="0"/>
                <a:cs typeface="Segoe UI" pitchFamily="34" charset="0"/>
              </a:rPr>
              <a:t>сторінки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ru-RU" sz="3200" err="1" smtClean="0">
                <a:latin typeface="Segoe UI" pitchFamily="34" charset="0"/>
                <a:cs typeface="Segoe UI" pitchFamily="34" charset="0"/>
              </a:rPr>
              <a:t>Місяць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(</a:t>
            </a:r>
            <a:r>
              <a:rPr lang="ru-RU" sz="3200" err="1" smtClean="0">
                <a:latin typeface="Segoe UI" pitchFamily="34" charset="0"/>
                <a:cs typeface="Segoe UI" pitchFamily="34" charset="0"/>
              </a:rPr>
              <a:t>скорочено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). </a:t>
            </a:r>
            <a:r>
              <a:rPr lang="ru-RU" sz="3200" err="1" smtClean="0">
                <a:latin typeface="Segoe UI" pitchFamily="34" charset="0"/>
                <a:cs typeface="Segoe UI" pitchFamily="34" charset="0"/>
              </a:rPr>
              <a:t>Рік</a:t>
            </a:r>
            <a:r>
              <a:rPr lang="ru-RU" sz="3200" smtClean="0">
                <a:latin typeface="Segoe UI" pitchFamily="34" charset="0"/>
                <a:cs typeface="Segoe UI" pitchFamily="34" charset="0"/>
              </a:rPr>
              <a:t>. </a:t>
            </a:r>
            <a:endParaRPr lang="en-US" sz="3200">
              <a:latin typeface="Segoe UI" pitchFamily="34" charset="0"/>
              <a:cs typeface="Segoe UI" pitchFamily="34" charset="0"/>
            </a:endParaRPr>
          </a:p>
          <a:p>
            <a:pPr marL="109728" indent="0">
              <a:buNone/>
            </a:pPr>
            <a:r>
              <a:rPr lang="en-US" sz="3200" smtClean="0">
                <a:latin typeface="Segoe UI" pitchFamily="34" charset="0"/>
                <a:cs typeface="Segoe UI" pitchFamily="34" charset="0"/>
              </a:rPr>
              <a:t>[#] H. Yang, H. </a:t>
            </a:r>
            <a:r>
              <a:rPr lang="en-US" sz="3200" err="1" smtClean="0">
                <a:latin typeface="Segoe UI" pitchFamily="34" charset="0"/>
                <a:cs typeface="Segoe UI" pitchFamily="34" charset="0"/>
              </a:rPr>
              <a:t>Luo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, F. </a:t>
            </a:r>
            <a:r>
              <a:rPr lang="en-US" sz="3200" err="1" smtClean="0">
                <a:latin typeface="Segoe UI" pitchFamily="34" charset="0"/>
                <a:cs typeface="Segoe UI" pitchFamily="34" charset="0"/>
              </a:rPr>
              <a:t>Ye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, S. Lu</a:t>
            </a:r>
            <a:r>
              <a:rPr lang="uk-UA" sz="320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 and L. Zhang</a:t>
            </a:r>
            <a:r>
              <a:rPr lang="en-US" sz="3200">
                <a:latin typeface="Segoe UI" pitchFamily="34" charset="0"/>
                <a:cs typeface="Segoe UI" pitchFamily="34" charset="0"/>
              </a:rPr>
              <a:t> 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‘’Security in Mobile Ad Hoc Networks: Challenges   and Solutions,” </a:t>
            </a:r>
            <a:r>
              <a:rPr lang="en-US" sz="3200" i="1" smtClean="0">
                <a:latin typeface="Segoe UI" pitchFamily="34" charset="0"/>
                <a:cs typeface="Segoe UI" pitchFamily="34" charset="0"/>
              </a:rPr>
              <a:t>IEEE Wireless Comm</a:t>
            </a:r>
            <a:r>
              <a:rPr lang="en-US" sz="3200" smtClean="0">
                <a:latin typeface="Segoe UI" pitchFamily="34" charset="0"/>
                <a:cs typeface="Segoe UI" pitchFamily="34" charset="0"/>
              </a:rPr>
              <a:t>., vol. 11, no. 1, pp. 38–47, Feb. 2004.</a:t>
            </a:r>
            <a:endParaRPr lang="ru-RU" sz="3200" smtClean="0">
              <a:latin typeface="Segoe UI" pitchFamily="34" charset="0"/>
              <a:cs typeface="Segoe UI" pitchFamily="34" charset="0"/>
            </a:endParaRPr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err="1" smtClean="0">
                <a:latin typeface="Segoe UI" pitchFamily="34" charset="0"/>
                <a:cs typeface="Segoe UI" pitchFamily="34" charset="0"/>
              </a:rPr>
              <a:t>Наукові</a:t>
            </a:r>
            <a:r>
              <a:rPr lang="ru-RU" sz="48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4800" err="1" smtClean="0">
                <a:latin typeface="Segoe UI" pitchFamily="34" charset="0"/>
                <a:cs typeface="Segoe UI" pitchFamily="34" charset="0"/>
              </a:rPr>
              <a:t>статті</a:t>
            </a:r>
            <a:endParaRPr lang="ru-RU" sz="48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48640" y="2021840"/>
          <a:ext cx="9204960" cy="1991360"/>
        </p:xfrm>
        <a:graphic>
          <a:graphicData uri="http://schemas.openxmlformats.org/drawingml/2006/table">
            <a:tbl>
              <a:tblPr/>
              <a:tblGrid>
                <a:gridCol w="9204960"/>
              </a:tblGrid>
              <a:tr h="19913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4350" y="476673"/>
            <a:ext cx="9258300" cy="553062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3600" b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uk-UA" sz="3600" b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автора:</a:t>
            </a:r>
          </a:p>
          <a:p>
            <a:pPr marL="109728" indent="0">
              <a:buNone/>
            </a:pPr>
            <a:endParaRPr lang="uk-UA" sz="36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Author and B. B. Author, “</a:t>
            </a: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публікації</a:t>
            </a: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uk-UA" sz="36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журналу (скорочено), </a:t>
            </a: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том, номер, сторінки. Місяць (скорочено). Рік.</a:t>
            </a:r>
            <a:r>
              <a:rPr lang="uk-UA" sz="36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uk-UA" sz="3600" i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en-US" sz="3600" b="1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en-US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</a:t>
            </a:r>
            <a:r>
              <a:rPr lang="en-US" sz="400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sz="400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Haxha and J. Jhoja</a:t>
            </a:r>
            <a:r>
              <a:rPr lang="en-US" sz="4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‘‘Optical based noninvasive glucose monitoring sensor prototype,’’ </a:t>
            </a:r>
            <a:r>
              <a:rPr lang="en-US" sz="40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IEEE Photon. J</a:t>
            </a:r>
            <a:r>
              <a:rPr lang="en-US" sz="4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., vol. 8, no. 6</a:t>
            </a:r>
            <a:r>
              <a:rPr lang="en-US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uk-UA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pp. 36-42. </a:t>
            </a:r>
            <a:r>
              <a:rPr lang="en-US" sz="4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Dec. </a:t>
            </a:r>
            <a:r>
              <a:rPr lang="en-US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2016</a:t>
            </a:r>
            <a:r>
              <a:rPr lang="uk-UA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ru-RU" sz="40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89280" y="1249680"/>
          <a:ext cx="9052560" cy="1828800"/>
        </p:xfrm>
        <a:graphic>
          <a:graphicData uri="http://schemas.openxmlformats.org/drawingml/2006/table">
            <a:tbl>
              <a:tblPr/>
              <a:tblGrid>
                <a:gridCol w="9052560"/>
              </a:tblGrid>
              <a:tr h="1828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6996" y="620688"/>
            <a:ext cx="9258300" cy="5458612"/>
          </a:xfrm>
        </p:spPr>
        <p:txBody>
          <a:bodyPr/>
          <a:lstStyle/>
          <a:p>
            <a:pPr marL="109728" indent="0">
              <a:buNone/>
            </a:pPr>
            <a:r>
              <a:rPr lang="ru-RU" sz="3600" b="1" smtClean="0">
                <a:latin typeface="Segoe UI" pitchFamily="34" charset="0"/>
                <a:cs typeface="Segoe UI" pitchFamily="34" charset="0"/>
              </a:rPr>
              <a:t>7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і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більше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авторів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:</a:t>
            </a:r>
            <a:endParaRPr lang="en-US" sz="3600" b="1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ru-RU" sz="2800" b="1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/>
              <a:t> </a:t>
            </a:r>
            <a:r>
              <a:rPr lang="en-US" sz="4000" smtClean="0"/>
              <a:t> [#] </a:t>
            </a:r>
            <a:r>
              <a:rPr lang="en-US" sz="4000" smtClean="0">
                <a:latin typeface="Segoe UI" pitchFamily="34" charset="0"/>
                <a:cs typeface="Segoe UI" pitchFamily="34" charset="0"/>
              </a:rPr>
              <a:t>M. Ito et al., “Application of          amorphous oxide TFT to </a:t>
            </a:r>
            <a:r>
              <a:rPr lang="en-US" sz="4000" err="1" smtClean="0">
                <a:latin typeface="Segoe UI" pitchFamily="34" charset="0"/>
                <a:cs typeface="Segoe UI" pitchFamily="34" charset="0"/>
              </a:rPr>
              <a:t>electrophoretic</a:t>
            </a:r>
            <a:r>
              <a:rPr lang="en-US" sz="4000" smtClean="0">
                <a:latin typeface="Segoe UI" pitchFamily="34" charset="0"/>
                <a:cs typeface="Segoe UI" pitchFamily="34" charset="0"/>
              </a:rPr>
              <a:t> display’’, </a:t>
            </a:r>
            <a:r>
              <a:rPr lang="en-US" sz="4000" i="1" smtClean="0">
                <a:latin typeface="Segoe UI" pitchFamily="34" charset="0"/>
                <a:cs typeface="Segoe UI" pitchFamily="34" charset="0"/>
              </a:rPr>
              <a:t>J. Non-</a:t>
            </a:r>
            <a:r>
              <a:rPr lang="en-US" sz="4000" i="1" err="1" smtClean="0">
                <a:latin typeface="Segoe UI" pitchFamily="34" charset="0"/>
                <a:cs typeface="Segoe UI" pitchFamily="34" charset="0"/>
              </a:rPr>
              <a:t>Cryst</a:t>
            </a:r>
            <a:r>
              <a:rPr lang="en-US" sz="4000" i="1" smtClean="0">
                <a:latin typeface="Segoe UI" pitchFamily="34" charset="0"/>
                <a:cs typeface="Segoe UI" pitchFamily="34" charset="0"/>
              </a:rPr>
              <a:t>. Solids,</a:t>
            </a:r>
            <a:r>
              <a:rPr lang="en-US" sz="4000" smtClean="0">
                <a:latin typeface="Segoe UI" pitchFamily="34" charset="0"/>
                <a:cs typeface="Segoe UI" pitchFamily="34" charset="0"/>
              </a:rPr>
              <a:t> vol. 354, no. 19, pp. 2777–2782, Feb. 2008.</a:t>
            </a:r>
            <a:endParaRPr lang="ru-RU" sz="400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sz="2800" dirty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A. </a:t>
            </a:r>
            <a:r>
              <a:rPr lang="en-US" sz="2800" dirty="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Author</a:t>
            </a:r>
            <a:r>
              <a:rPr lang="en-US" sz="2800" dirty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sz="2800" dirty="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en-US" sz="2800" dirty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B</a:t>
            </a:r>
            <a:r>
              <a:rPr lang="en-US" sz="28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28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Author. 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(рік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Місяць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публікації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ru-RU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статті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”,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i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</a:t>
            </a:r>
            <a:r>
              <a:rPr lang="ru-RU" sz="2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журналу </a:t>
            </a:r>
            <a:r>
              <a:rPr lang="ru-RU" sz="28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28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курсивом)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том, номер, сторінки. Дата </a:t>
            </a:r>
            <a:r>
              <a:rPr lang="ru-RU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доступу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Місяць(скорочено) Число</a:t>
            </a:r>
            <a:r>
              <a:rPr lang="ru-RU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</a:t>
            </a:r>
            <a:r>
              <a:rPr lang="ru-RU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28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[Тип </a:t>
            </a:r>
            <a:r>
              <a:rPr lang="ru-RU" sz="2800" b="1" dirty="0" err="1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середовища</a:t>
            </a:r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Доступно: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URL. </a:t>
            </a:r>
          </a:p>
          <a:p>
            <a:pPr marL="109728" indent="0">
              <a:buNone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X. Zhu and X. Wu. (2004, Nov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.)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“Class noise vs. attribute noise: A quantitative study of their impacts”. </a:t>
            </a:r>
            <a:r>
              <a:rPr lang="en-US" sz="28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Artif. Intell. Rev</a:t>
            </a:r>
            <a:r>
              <a:rPr lang="en-US" sz="28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uk-UA" sz="28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28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vol.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22</a:t>
            </a:r>
            <a:r>
              <a:rPr lang="uk-UA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3/4, 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pp. 177–210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uk-UA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Accessed 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on: May 19, 2014. </a:t>
            </a:r>
            <a:r>
              <a:rPr lang="en-US" sz="2800" b="1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[Online].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Available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http://cs.nju.edu.cn/zhouzh/zhouzh.files/course/dm/reading/reading03/zhu_airev04.pdf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err="1" smtClean="0">
                <a:latin typeface="Segoe UI" pitchFamily="34" charset="0"/>
                <a:cs typeface="Segoe UI" pitchFamily="34" charset="0"/>
              </a:rPr>
              <a:t>Стаття</a:t>
            </a:r>
            <a:r>
              <a:rPr lang="ru-RU" sz="44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4400" err="1" smtClean="0">
                <a:latin typeface="Segoe UI" pitchFamily="34" charset="0"/>
                <a:cs typeface="Segoe UI" pitchFamily="34" charset="0"/>
              </a:rPr>
              <a:t>з</a:t>
            </a:r>
            <a:r>
              <a:rPr lang="ru-RU" sz="44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4400" err="1" smtClean="0">
                <a:latin typeface="Segoe UI" pitchFamily="34" charset="0"/>
                <a:cs typeface="Segoe UI" pitchFamily="34" charset="0"/>
              </a:rPr>
              <a:t>електронного</a:t>
            </a:r>
            <a:r>
              <a:rPr lang="ru-RU" sz="4400" smtClean="0">
                <a:latin typeface="Segoe UI" pitchFamily="34" charset="0"/>
                <a:cs typeface="Segoe UI" pitchFamily="34" charset="0"/>
              </a:rPr>
              <a:t> журналу</a:t>
            </a: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8000" y="1452880"/>
          <a:ext cx="9367520" cy="1971040"/>
        </p:xfrm>
        <a:graphic>
          <a:graphicData uri="http://schemas.openxmlformats.org/drawingml/2006/table">
            <a:tbl>
              <a:tblPr/>
              <a:tblGrid>
                <a:gridCol w="9367520"/>
              </a:tblGrid>
              <a:tr h="1971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Author </a:t>
            </a: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sz="32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 B. Author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"Назва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статті", </a:t>
            </a:r>
            <a:r>
              <a:rPr lang="ru-RU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</a:t>
            </a:r>
            <a:r>
              <a:rPr lang="ru-RU" sz="32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журналу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(курсивом), том,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номер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сторінки, 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Місяць, рік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32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doi</a:t>
            </a:r>
            <a:r>
              <a:rPr lang="ru-RU" sz="32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endParaRPr lang="ru-RU" sz="2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X</a:t>
            </a: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Zhu and X. Wu, “Class noise vs. attribute noise: A quantitative study of their impacts,” </a:t>
            </a:r>
            <a:r>
              <a:rPr lang="en-US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Artif. Intell. Rev</a:t>
            </a: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., vol. 22, no. 3/4, pp. 177–210, Nov. 2004. doi: 10.1007/s10462-004-0751-8</a:t>
            </a:r>
            <a:endParaRPr lang="ru-RU" sz="3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Публікація, що має </a:t>
            </a:r>
            <a:r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DOI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7680" y="1473200"/>
          <a:ext cx="8910320" cy="2001520"/>
        </p:xfrm>
        <a:graphic>
          <a:graphicData uri="http://schemas.openxmlformats.org/drawingml/2006/table">
            <a:tbl>
              <a:tblPr/>
              <a:tblGrid>
                <a:gridCol w="8910320"/>
              </a:tblGrid>
              <a:tr h="20015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6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dirty="0">
                <a:latin typeface="Segoe UI" pitchFamily="34" charset="0"/>
                <a:cs typeface="Segoe UI" pitchFamily="34" charset="0"/>
              </a:rPr>
              <a:t>A. A. </a:t>
            </a:r>
            <a:r>
              <a:rPr lang="en-US" sz="3200" dirty="0" smtClean="0">
                <a:latin typeface="Segoe UI" pitchFamily="34" charset="0"/>
                <a:cs typeface="Segoe UI" pitchFamily="34" charset="0"/>
              </a:rPr>
              <a:t>Author</a:t>
            </a:r>
            <a:r>
              <a:rPr lang="uk-UA" sz="3200" dirty="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en-US" sz="3200" dirty="0" smtClean="0">
                <a:latin typeface="Segoe UI" pitchFamily="34" charset="0"/>
                <a:cs typeface="Segoe UI" pitchFamily="34" charset="0"/>
              </a:rPr>
              <a:t>”</a:t>
            </a:r>
            <a:r>
              <a:rPr lang="uk-UA" sz="3200" dirty="0" smtClean="0">
                <a:latin typeface="Segoe UI" pitchFamily="34" charset="0"/>
                <a:cs typeface="Segoe UI" pitchFamily="34" charset="0"/>
              </a:rPr>
              <a:t>Назва публікації англійською</a:t>
            </a:r>
            <a:r>
              <a:rPr lang="en-US" sz="3200" dirty="0" smtClean="0">
                <a:latin typeface="Segoe UI" pitchFamily="34" charset="0"/>
                <a:cs typeface="Segoe UI" pitchFamily="34" charset="0"/>
              </a:rPr>
              <a:t>”</a:t>
            </a:r>
            <a:r>
              <a:rPr lang="uk-UA" sz="3200" dirty="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uk-UA" sz="32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(мова </a:t>
            </a:r>
            <a:r>
              <a:rPr lang="uk-UA" sz="32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пу</a:t>
            </a:r>
            <a:r>
              <a:rPr lang="ru-RU" sz="3200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б</a:t>
            </a:r>
            <a:r>
              <a:rPr lang="uk-UA" sz="32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лікації</a:t>
            </a:r>
            <a:r>
              <a:rPr lang="uk-UA" sz="32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)</a:t>
            </a:r>
            <a:r>
              <a:rPr lang="uk-UA" sz="3200" dirty="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uk-UA" sz="3200" i="1" dirty="0" smtClean="0">
                <a:latin typeface="Segoe UI" pitchFamily="34" charset="0"/>
                <a:cs typeface="Segoe UI" pitchFamily="34" charset="0"/>
              </a:rPr>
              <a:t>Назва журналу </a:t>
            </a:r>
            <a:r>
              <a:rPr lang="uk-UA" sz="3200" dirty="0" smtClean="0">
                <a:latin typeface="Segoe UI" pitchFamily="34" charset="0"/>
                <a:cs typeface="Segoe UI" pitchFamily="34" charset="0"/>
              </a:rPr>
              <a:t>(скорочена), том, номер, сторінки, рік.</a:t>
            </a:r>
            <a:endParaRPr lang="en-US" sz="3200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E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P. </a:t>
            </a: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Wigner, </a:t>
            </a:r>
            <a:r>
              <a:rPr lang="en-US" sz="3200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modification of the Rayleigh–Schrodinger perturbation </a:t>
            </a: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theory”, 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(in German), </a:t>
            </a:r>
            <a:r>
              <a:rPr lang="en-US" sz="3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Math. </a:t>
            </a:r>
            <a:r>
              <a:rPr lang="de-DE" sz="32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Naturwiss</a:t>
            </a:r>
            <a:r>
              <a:rPr lang="de-DE" sz="3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Anz. Ungar. Akad. Wiss.</a:t>
            </a:r>
            <a:r>
              <a:rPr lang="de-DE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vol. 53, p. 475, 1935.</a:t>
            </a:r>
            <a:endParaRPr lang="ru-RU" sz="3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>
                <a:latin typeface="Segoe UI" pitchFamily="34" charset="0"/>
                <a:cs typeface="Segoe UI" pitchFamily="34" charset="0"/>
              </a:rPr>
              <a:t>Публікація на іншій мові, крім</a:t>
            </a:r>
            <a:r>
              <a:rPr lang="en-US" sz="4400">
                <a:latin typeface="Segoe UI" pitchFamily="34" charset="0"/>
                <a:cs typeface="Segoe UI" pitchFamily="34" charset="0"/>
              </a:rPr>
              <a:t/>
            </a:r>
            <a:br>
              <a:rPr lang="en-US" sz="4400">
                <a:latin typeface="Segoe UI" pitchFamily="34" charset="0"/>
                <a:cs typeface="Segoe UI" pitchFamily="34" charset="0"/>
              </a:rPr>
            </a:br>
            <a:r>
              <a:rPr lang="ru-RU" sz="4400">
                <a:latin typeface="Segoe UI" pitchFamily="34" charset="0"/>
                <a:cs typeface="Segoe UI" pitchFamily="34" charset="0"/>
              </a:rPr>
              <a:t>англійської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48640" y="1595120"/>
          <a:ext cx="9174480" cy="1656080"/>
        </p:xfrm>
        <a:graphic>
          <a:graphicData uri="http://schemas.openxmlformats.org/drawingml/2006/table">
            <a:tbl>
              <a:tblPr/>
              <a:tblGrid>
                <a:gridCol w="9174480"/>
              </a:tblGrid>
              <a:tr h="1656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2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35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Author, </a:t>
            </a:r>
            <a:r>
              <a:rPr lang="ru-RU" sz="35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ru-RU" sz="35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</a:t>
            </a:r>
            <a:r>
              <a:rPr lang="ru-RU" sz="35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публікації </a:t>
            </a:r>
            <a:r>
              <a:rPr lang="ru-RU" sz="35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транслітерована [Назва статті англійською]</a:t>
            </a:r>
            <a:r>
              <a:rPr lang="ru-RU" sz="35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ru-RU" sz="35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5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</a:t>
            </a:r>
            <a:r>
              <a:rPr lang="ru-RU" sz="35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журналу, </a:t>
            </a:r>
            <a:r>
              <a:rPr lang="ru-RU" sz="35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том</a:t>
            </a:r>
            <a:r>
              <a:rPr lang="ru-RU" sz="35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номер, сторінки, рік.</a:t>
            </a:r>
          </a:p>
          <a:p>
            <a:pPr marL="109728" indent="0">
              <a:buNone/>
            </a:pPr>
            <a:endParaRPr lang="uk-UA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Ye</a:t>
            </a:r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D.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Beliavskiy</a:t>
            </a:r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T.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</a:t>
            </a: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Saurova</a:t>
            </a:r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uk-UA" sz="3200" b="1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Optimizatsiya </a:t>
            </a:r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preobrazovaniya energii v mnogoluchevoy avtofaznoy lampe beguschey volnyi </a:t>
            </a:r>
            <a:r>
              <a:rPr lang="uk-UA" sz="32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Optimization of energy transformation in the multi-ray auto-phase traveling-wave tube</a:t>
            </a:r>
            <a:r>
              <a:rPr lang="uk-UA" sz="3200" b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ru-RU" sz="32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Tekhnika i Pribory SVCh</a:t>
            </a:r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№ 1, pp. 3-7, 2010.</a:t>
            </a:r>
            <a:endParaRPr lang="ru-RU" sz="3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smtClean="0">
                <a:latin typeface="Segoe UI" pitchFamily="34" charset="0"/>
                <a:cs typeface="Segoe UI" pitchFamily="34" charset="0"/>
              </a:rPr>
              <a:t>Публікація що </a:t>
            </a:r>
            <a:r>
              <a:rPr lang="ru-RU" sz="4000">
                <a:latin typeface="Segoe UI" pitchFamily="34" charset="0"/>
                <a:cs typeface="Segoe UI" pitchFamily="34" charset="0"/>
              </a:rPr>
              <a:t>потребує трансл</a:t>
            </a:r>
            <a:r>
              <a:rPr lang="uk-UA" sz="4000">
                <a:latin typeface="Segoe UI" pitchFamily="34" charset="0"/>
                <a:cs typeface="Segoe UI" pitchFamily="34" charset="0"/>
              </a:rPr>
              <a:t>ітерації</a:t>
            </a:r>
            <a:endParaRPr lang="ru-RU" sz="40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6400" y="1452880"/>
          <a:ext cx="9357360" cy="1625600"/>
        </p:xfrm>
        <a:graphic>
          <a:graphicData uri="http://schemas.openxmlformats.org/drawingml/2006/table">
            <a:tbl>
              <a:tblPr/>
              <a:tblGrid>
                <a:gridCol w="9357360"/>
              </a:tblGrid>
              <a:tr h="16256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5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А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Автор "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статті" </a:t>
            </a:r>
            <a:r>
              <a:rPr lang="ru-RU" sz="36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</a:t>
            </a:r>
            <a:r>
              <a:rPr lang="ru-RU" sz="36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газети</a:t>
            </a: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розділ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сторінки, 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дата 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місяць, 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109728" indent="0">
              <a:buNone/>
            </a:pPr>
            <a:endParaRPr lang="uk-UA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P</a:t>
            </a:r>
            <a:r>
              <a:rPr lang="en-US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Williams, L. Forrestal, and J. Barret, "The rise of the robot miner," </a:t>
            </a:r>
            <a:r>
              <a:rPr lang="en-US" sz="36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Australian Financial Review</a:t>
            </a:r>
            <a:r>
              <a:rPr lang="en-US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p. 6, Sept. 7, 2010.</a:t>
            </a:r>
            <a:endParaRPr lang="ru-RU" sz="36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600">
                <a:latin typeface="Segoe UI" pitchFamily="34" charset="0"/>
                <a:cs typeface="Segoe UI" pitchFamily="34" charset="0"/>
              </a:rPr>
              <a:t>Газетна публікація</a:t>
            </a:r>
            <a:r>
              <a:rPr lang="uk-UA" sz="4000">
                <a:latin typeface="Segoe UI" pitchFamily="34" charset="0"/>
                <a:cs typeface="Segoe UI" pitchFamily="34" charset="0"/>
              </a:rPr>
              <a:t/>
            </a:r>
            <a:br>
              <a:rPr lang="uk-UA" sz="4000">
                <a:latin typeface="Segoe UI" pitchFamily="34" charset="0"/>
                <a:cs typeface="Segoe UI" pitchFamily="34" charset="0"/>
              </a:rPr>
            </a:b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7520" y="1351280"/>
          <a:ext cx="9286240" cy="1452880"/>
        </p:xfrm>
        <a:graphic>
          <a:graphicData uri="http://schemas.openxmlformats.org/drawingml/2006/table">
            <a:tbl>
              <a:tblPr/>
              <a:tblGrid>
                <a:gridCol w="9286240"/>
              </a:tblGrid>
              <a:tr h="14528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7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3600" dirty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</a:t>
            </a:r>
            <a:r>
              <a:rPr lang="en-US" sz="36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Author </a:t>
            </a:r>
            <a:r>
              <a:rPr lang="uk-UA" sz="3600" smtClean="0">
                <a:solidFill>
                  <a:srgbClr val="FF0000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або</a:t>
            </a:r>
            <a:r>
              <a:rPr lang="en-US" sz="36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en-US" sz="3600" dirty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B</a:t>
            </a:r>
            <a:r>
              <a:rPr lang="en-US" sz="36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Editor</a:t>
            </a:r>
            <a:r>
              <a:rPr lang="ru-RU" sz="36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36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600" i="1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</a:t>
            </a:r>
            <a:r>
              <a:rPr lang="ru-RU" sz="3600" i="1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книги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видання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ru-RU" sz="36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якщо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не </a:t>
            </a:r>
            <a:r>
              <a:rPr lang="ru-RU" sz="36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перше</a:t>
            </a:r>
            <a:r>
              <a:rPr lang="ru-RU" sz="36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), 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</a:t>
            </a:r>
            <a:r>
              <a:rPr lang="ru-RU" sz="36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ом 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36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якщо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багатотомна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робота</a:t>
            </a:r>
            <a:r>
              <a:rPr lang="ru-RU" sz="36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 Місто,</a:t>
            </a: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Штат (вказувати </a:t>
            </a:r>
            <a:r>
              <a:rPr lang="uk-UA" sz="3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абревіатуру штату</a:t>
            </a:r>
            <a:r>
              <a:rPr lang="uk-UA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),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Країна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ru-RU" sz="36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Видавництво</a:t>
            </a:r>
            <a:r>
              <a:rPr lang="ru-RU" sz="36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6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</a:t>
            </a:r>
            <a:r>
              <a:rPr lang="ru-RU" sz="36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6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сторінки</a:t>
            </a:r>
            <a:r>
              <a:rPr lang="ru-RU" sz="36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ru-RU" sz="36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якщо</a:t>
            </a:r>
            <a:r>
              <a:rPr lang="ru-RU" sz="36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необхідно</a:t>
            </a:r>
            <a:r>
              <a:rPr lang="ru-RU" sz="36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4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J. Voogt and G. Knezek, Eds., </a:t>
            </a:r>
            <a:r>
              <a:rPr lang="en-US" sz="40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International Handbook of Information Technology in Primary and Secondary Education</a:t>
            </a:r>
            <a:r>
              <a:rPr lang="en-US" sz="4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9th ed., 2 Vols. </a:t>
            </a:r>
            <a:r>
              <a:rPr lang="en-US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Philadelphia</a:t>
            </a:r>
            <a:r>
              <a:rPr lang="uk-UA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</a:t>
            </a:r>
            <a:r>
              <a:rPr lang="uk-UA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</a:t>
            </a:r>
            <a:r>
              <a:rPr lang="uk-UA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4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 &amp; Febiger, </a:t>
            </a:r>
            <a:r>
              <a:rPr lang="en-US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1993, pp. 37-43.</a:t>
            </a:r>
            <a:endParaRPr lang="ru-RU" sz="4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14350" y="620688"/>
            <a:ext cx="9258300" cy="796950"/>
          </a:xfrm>
        </p:spPr>
        <p:txBody>
          <a:bodyPr>
            <a:noAutofit/>
          </a:bodyPr>
          <a:lstStyle/>
          <a:p>
            <a:r>
              <a:rPr lang="ru-RU" sz="6000" smtClean="0">
                <a:latin typeface="Segoe UI" pitchFamily="34" charset="0"/>
                <a:cs typeface="Segoe UI" pitchFamily="34" charset="0"/>
              </a:rPr>
              <a:t>Книга</a:t>
            </a:r>
            <a:br>
              <a:rPr lang="ru-RU" sz="6000" smtClean="0">
                <a:latin typeface="Segoe UI" pitchFamily="34" charset="0"/>
                <a:cs typeface="Segoe UI" pitchFamily="34" charset="0"/>
              </a:rPr>
            </a:br>
            <a:endParaRPr lang="ru-RU" sz="60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18160" y="1442720"/>
          <a:ext cx="9367520" cy="2082800"/>
        </p:xfrm>
        <a:graphic>
          <a:graphicData uri="http://schemas.openxmlformats.org/drawingml/2006/table">
            <a:tbl>
              <a:tblPr/>
              <a:tblGrid>
                <a:gridCol w="9367520"/>
              </a:tblGrid>
              <a:tr h="2082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Author </a:t>
            </a:r>
            <a:r>
              <a:rPr lang="ru-RU" sz="32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</a:t>
            </a:r>
            <a:r>
              <a:rPr lang="ru-RU" sz="32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</a:t>
            </a:r>
            <a:r>
              <a:rPr lang="ru-RU" sz="32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частини</a:t>
            </a:r>
            <a:r>
              <a:rPr lang="ru-RU" sz="32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книги", у </a:t>
            </a:r>
            <a:r>
              <a:rPr lang="ru-RU" sz="3200" i="1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</a:t>
            </a:r>
            <a:r>
              <a:rPr lang="ru-RU" sz="3200" i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книги</a:t>
            </a:r>
            <a:r>
              <a:rPr lang="ru-RU" sz="32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uk-UA" sz="32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номер видання, том, </a:t>
            </a:r>
            <a:r>
              <a:rPr lang="en-US" sz="32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 B. Editor</a:t>
            </a:r>
            <a:r>
              <a:rPr lang="ru-RU" sz="32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</a:t>
            </a:r>
            <a:r>
              <a:rPr lang="ru-RU" sz="32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20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Місто, Штат (вказувати абревіатуру штату</a:t>
            </a:r>
            <a:r>
              <a:rPr lang="ru-RU" sz="32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), Країна</a:t>
            </a:r>
            <a:r>
              <a:rPr lang="ru-RU" sz="32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ru-RU" sz="32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Видавництво</a:t>
            </a:r>
            <a:r>
              <a:rPr lang="ru-RU" sz="32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</a:t>
            </a:r>
            <a:r>
              <a:rPr lang="ru-RU" sz="32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сторінковий</a:t>
            </a:r>
            <a:r>
              <a:rPr lang="ru-RU" sz="32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інтервал</a:t>
            </a:r>
            <a:r>
              <a:rPr lang="ru-RU" sz="32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частини</a:t>
            </a:r>
            <a:r>
              <a:rPr lang="ru-RU" sz="32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книги. </a:t>
            </a:r>
            <a:r>
              <a:rPr lang="en-US" sz="32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endParaRPr lang="en-US" sz="2800" dirty="0" smtClean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G. O. Young, "Synthetic structure of industrial plastics," in </a:t>
            </a:r>
            <a:r>
              <a:rPr lang="en-US" sz="3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Plastics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2nd ed., vol. 3, J. Peters, Ed. New York: McGraw-Hill, 1964, pp. 15-64.</a:t>
            </a:r>
            <a:endParaRPr lang="ru-RU" sz="2800" dirty="0" smtClean="0">
              <a:solidFill>
                <a:srgbClr val="000000"/>
              </a:solidFill>
              <a:latin typeface="Cambri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Частина книги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48640" y="1473200"/>
          <a:ext cx="9357360" cy="2702560"/>
        </p:xfrm>
        <a:graphic>
          <a:graphicData uri="http://schemas.openxmlformats.org/drawingml/2006/table">
            <a:tbl>
              <a:tblPr/>
              <a:tblGrid>
                <a:gridCol w="9357360"/>
              </a:tblGrid>
              <a:tr h="27025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00" r="22600"/>
          <a:stretch/>
        </p:blipFill>
        <p:spPr>
          <a:xfrm>
            <a:off x="272169" y="2420888"/>
            <a:ext cx="2911221" cy="15501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4" y="4450824"/>
            <a:ext cx="3159351" cy="14401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15" y="268680"/>
            <a:ext cx="3006297" cy="1820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31"/>
          <a:stretch/>
        </p:blipFill>
        <p:spPr>
          <a:xfrm>
            <a:off x="6734984" y="317834"/>
            <a:ext cx="3402378" cy="17224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1" b="5492"/>
          <a:stretch/>
        </p:blipFill>
        <p:spPr>
          <a:xfrm>
            <a:off x="3604329" y="268680"/>
            <a:ext cx="2854643" cy="17224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7" b="28948"/>
          <a:stretch/>
        </p:blipFill>
        <p:spPr>
          <a:xfrm>
            <a:off x="6925698" y="2264296"/>
            <a:ext cx="2966085" cy="21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8" r="11346" b="14292"/>
          <a:stretch/>
        </p:blipFill>
        <p:spPr>
          <a:xfrm>
            <a:off x="3604329" y="4477080"/>
            <a:ext cx="3716163" cy="2002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427313" y="2355720"/>
            <a:ext cx="3159351" cy="20299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Близько 6000 стилів цитування</a:t>
            </a:r>
            <a:endParaRPr lang="ru-RU" sz="3600" b="1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159" y="4910026"/>
            <a:ext cx="2754306" cy="91804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9047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36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книги,</a:t>
            </a:r>
            <a:r>
              <a:rPr lang="en-US" sz="36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номер видання. 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Місто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Штат (вказувати абревіатуру), Країна</a:t>
            </a: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Видавництво, рік</a:t>
            </a: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en-US" sz="36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uk-UA" smtClean="0"/>
          </a:p>
          <a:p>
            <a:pPr marL="109728" indent="0">
              <a:buNone/>
            </a:pP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</a:t>
            </a:r>
            <a:r>
              <a:rPr lang="en-US" sz="36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6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Oxford Dictionary of Computing, </a:t>
            </a:r>
            <a:r>
              <a:rPr lang="en-US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5th ed. Oxford: Oxford University Press, 2003.</a:t>
            </a:r>
            <a:endParaRPr lang="ru-RU" sz="36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Книга під назвою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97840" y="1422400"/>
          <a:ext cx="9072880" cy="1991360"/>
        </p:xfrm>
        <a:graphic>
          <a:graphicData uri="http://schemas.openxmlformats.org/drawingml/2006/table">
            <a:tbl>
              <a:tblPr/>
              <a:tblGrid>
                <a:gridCol w="9072880"/>
              </a:tblGrid>
              <a:tr h="19913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</a:t>
            </a: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Author 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або</a:t>
            </a: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 B. </a:t>
            </a: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Editor</a:t>
            </a:r>
            <a:r>
              <a:rPr lang="uk-UA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Eds., </a:t>
            </a:r>
            <a:r>
              <a:rPr lang="ru-RU" sz="3200" i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</a:t>
            </a:r>
            <a:r>
              <a:rPr lang="ru-RU" sz="3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книги</a:t>
            </a:r>
            <a:r>
              <a:rPr lang="en-US" sz="3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(Назва серії). </a:t>
            </a:r>
            <a:r>
              <a:rPr lang="ru-RU" sz="3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Місто</a:t>
            </a:r>
            <a:r>
              <a:rPr lang="ru-RU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Штат (</a:t>
            </a:r>
            <a:r>
              <a:rPr lang="ru-RU" sz="3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вказувати</a:t>
            </a:r>
            <a:r>
              <a:rPr lang="ru-RU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абревіатуру</a:t>
            </a:r>
            <a:r>
              <a:rPr lang="ru-RU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), </a:t>
            </a:r>
            <a:r>
              <a:rPr lang="ru-RU" sz="32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Країна</a:t>
            </a:r>
            <a:r>
              <a:rPr lang="ru-RU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ru-RU" sz="32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Видавництво</a:t>
            </a:r>
            <a:r>
              <a:rPr lang="ru-RU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2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</a:t>
            </a:r>
            <a:r>
              <a:rPr lang="ru-RU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endParaRPr lang="uk-UA" dirty="0" smtClean="0"/>
          </a:p>
          <a:p>
            <a:pPr marL="109728" indent="0">
              <a:buNone/>
            </a:pP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M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Abramowitz and I. A. </a:t>
            </a:r>
            <a:r>
              <a:rPr lang="en-US" sz="32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Stegun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Eds., </a:t>
            </a:r>
            <a:r>
              <a:rPr lang="en-US" sz="3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Handbook of Mathematical Functions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sz="32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Applied Mathematics Series 55</a:t>
            </a:r>
            <a:r>
              <a:rPr lang="en-US" sz="32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.Washington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DC, USA: NBS, 1964, pp. 32-33.</a:t>
            </a:r>
            <a:endParaRPr lang="ru-RU" sz="3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Серіальне видання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48640" y="1371600"/>
          <a:ext cx="9052560" cy="2153920"/>
        </p:xfrm>
        <a:graphic>
          <a:graphicData uri="http://schemas.openxmlformats.org/drawingml/2006/table">
            <a:tbl>
              <a:tblPr/>
              <a:tblGrid>
                <a:gridCol w="9052560"/>
              </a:tblGrid>
              <a:tr h="21539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організації, </a:t>
            </a:r>
            <a:r>
              <a:rPr lang="uk-UA" sz="36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книги. </a:t>
            </a: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Місце видання: видавництво, рік.</a:t>
            </a:r>
            <a:endParaRPr lang="en-US" sz="36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en-US" sz="36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</a:t>
            </a:r>
            <a:r>
              <a:rPr lang="en-US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World Bank, </a:t>
            </a:r>
            <a:r>
              <a:rPr lang="en-US" sz="36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Information and Communication Technologies: A World Bank group strategy. </a:t>
            </a:r>
            <a:r>
              <a:rPr lang="en-US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Washington, DC: World Bank, 2002.</a:t>
            </a:r>
            <a:endParaRPr lang="ru-RU" sz="36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Автор - організація</a:t>
            </a:r>
            <a:endParaRPr lang="ru-RU" sz="4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6240" y="1432560"/>
          <a:ext cx="8798560" cy="1605280"/>
        </p:xfrm>
        <a:graphic>
          <a:graphicData uri="http://schemas.openxmlformats.org/drawingml/2006/table">
            <a:tbl>
              <a:tblPr/>
              <a:tblGrid>
                <a:gridCol w="8798560"/>
              </a:tblGrid>
              <a:tr h="16052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9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0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</a:t>
            </a:r>
            <a:r>
              <a:rPr lang="en-US" sz="30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Author</a:t>
            </a:r>
            <a:r>
              <a:rPr lang="ru-RU" sz="30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30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000" i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книги</a:t>
            </a:r>
            <a:r>
              <a:rPr lang="ru-RU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номер видання. </a:t>
            </a:r>
            <a:r>
              <a:rPr lang="ru-RU" sz="300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Місто, Штат (вказувати абревіатуру штату</a:t>
            </a:r>
            <a:r>
              <a:rPr lang="ru-RU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), Країна</a:t>
            </a:r>
            <a:r>
              <a:rPr lang="ru-RU" sz="300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Видавництво, </a:t>
            </a:r>
            <a:r>
              <a:rPr lang="ru-RU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Рік. </a:t>
            </a:r>
            <a:r>
              <a:rPr lang="en-US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uk-UA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Тип середовища</a:t>
            </a:r>
            <a:r>
              <a:rPr lang="en-US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uk-UA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Доступно</a:t>
            </a:r>
            <a:r>
              <a:rPr lang="en-US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uk-UA" sz="30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сайт/шлях/файл.</a:t>
            </a:r>
            <a:endParaRPr lang="uk-UA" sz="30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uk-UA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5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35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</a:t>
            </a:r>
            <a:r>
              <a:rPr lang="en-US" sz="35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</a:t>
            </a:r>
            <a:r>
              <a:rPr lang="en-US" sz="35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L. Bass, P. Clements, and R. Kazman, </a:t>
            </a:r>
            <a:r>
              <a:rPr lang="en-US" sz="35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Software Architecture in Practice</a:t>
            </a:r>
            <a:r>
              <a:rPr lang="en-US" sz="35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2nd ed. Reading, MA: Addison Wesley, 2003. [</a:t>
            </a:r>
            <a:r>
              <a:rPr lang="en-US" sz="35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Online]</a:t>
            </a:r>
            <a:r>
              <a:rPr lang="uk-UA" sz="35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sz="35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5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Available: ScienceDirect.</a:t>
            </a:r>
            <a:endParaRPr lang="ru-RU" sz="35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Електронна книга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99440" y="1483360"/>
          <a:ext cx="9103360" cy="1767840"/>
        </p:xfrm>
        <a:graphic>
          <a:graphicData uri="http://schemas.openxmlformats.org/drawingml/2006/table">
            <a:tbl>
              <a:tblPr/>
              <a:tblGrid>
                <a:gridCol w="9103360"/>
              </a:tblGrid>
              <a:tr h="1767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462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2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</a:t>
            </a:r>
            <a:r>
              <a:rPr lang="en-US" sz="32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Author,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роботи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", тип 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роботи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з 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вказівкою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наукового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ступеня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автора, </a:t>
            </a:r>
            <a:r>
              <a:rPr lang="ru-RU" sz="320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підрозділ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наукова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установа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Місто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20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Країна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320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ru-RU" sz="32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Швачка, "Властивості розв'язків стохастичних диференціально-функціональних рівнянь з нескінченною післядією", дис. канд. наук., фак-т інформ., Чернів. нац. ун-т, Чернівці,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Україна, 2014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109728" indent="0">
              <a:buNone/>
            </a:pP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</a:p>
          <a:p>
            <a:endParaRPr lang="ru-RU" sz="3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Дисертація та автореферат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18160" y="1452880"/>
          <a:ext cx="9133840" cy="1564640"/>
        </p:xfrm>
        <a:graphic>
          <a:graphicData uri="http://schemas.openxmlformats.org/drawingml/2006/table">
            <a:tbl>
              <a:tblPr/>
              <a:tblGrid>
                <a:gridCol w="9133840"/>
              </a:tblGrid>
              <a:tr h="15646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J. S. Evans, "Studies in nonlinear filtering theory: random parameter linear systems, target tracking and communication constrained estimation," Ph.D. dissertation, Elect. and Electron. Eng., Univ. of Melbourne, Australia, 1998. </a:t>
            </a:r>
            <a:r>
              <a:rPr lang="en-US" sz="32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[Online]. Available:</a:t>
            </a:r>
            <a:r>
              <a:rPr lang="uk-UA" sz="32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http://repository.unimelb.edu.au/10187/8844</a:t>
            </a:r>
            <a:r>
              <a:rPr lang="en-US" smtClean="0"/>
              <a:t>  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Дисертація онлайн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97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Author, 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</a:t>
            </a:r>
            <a:r>
              <a:rPr lang="ru-RU" sz="280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доповід</a:t>
            </a:r>
            <a:r>
              <a:rPr lang="uk-UA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і"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 </a:t>
            </a:r>
            <a:r>
              <a:rPr lang="ru-RU" sz="28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</a:t>
            </a:r>
            <a:r>
              <a:rPr lang="uk-UA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</a:t>
            </a:r>
            <a:r>
              <a:rPr lang="ru-RU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конференції</a:t>
            </a:r>
            <a:r>
              <a:rPr lang="ru-RU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(курсивом)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Місяць</a:t>
            </a:r>
            <a:r>
              <a:rPr lang="ru-RU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Дата, </a:t>
            </a:r>
            <a:r>
              <a:rPr lang="ru-RU" sz="28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</a:t>
            </a:r>
            <a:r>
              <a:rPr lang="ru-RU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8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Місце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A. Editor, Ed.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Місце</a:t>
            </a:r>
            <a:r>
              <a:rPr lang="ru-RU" sz="28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видання</a:t>
            </a:r>
            <a:r>
              <a:rPr lang="ru-RU" sz="28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ru-RU" sz="28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Видавець</a:t>
            </a:r>
            <a:r>
              <a:rPr lang="ru-RU" sz="28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якщо</a:t>
            </a:r>
            <a:r>
              <a:rPr lang="ru-RU" sz="2800" dirty="0" smtClean="0">
                <a:solidFill>
                  <a:srgbClr val="0000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є</a:t>
            </a:r>
            <a:r>
              <a:rPr lang="ru-RU" sz="28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видання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сторінки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S. Christensen and F. </a:t>
            </a:r>
            <a:r>
              <a:rPr lang="en-US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Oppacher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"An analysis of </a:t>
            </a:r>
            <a:r>
              <a:rPr lang="en-US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Koza's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computational effort statistic for genetic programming," in </a:t>
            </a:r>
            <a:r>
              <a:rPr lang="en-US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Genetic programming: </a:t>
            </a:r>
            <a:r>
              <a:rPr lang="en-US" sz="28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EuroGP</a:t>
            </a:r>
            <a:r>
              <a:rPr lang="en-US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2002: Proc. of the 5th </a:t>
            </a:r>
            <a:r>
              <a:rPr lang="en-US" sz="28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Euro.Conf</a:t>
            </a:r>
            <a:r>
              <a:rPr lang="en-US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on Genetic Programming, April 3-5, 2002, </a:t>
            </a:r>
            <a:r>
              <a:rPr lang="en-US" sz="28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Kinsdale</a:t>
            </a:r>
            <a:r>
              <a:rPr lang="en-US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Ireland, 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J. A. Foster, E. </a:t>
            </a:r>
            <a:r>
              <a:rPr lang="en-US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Lutton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J. Miller, C. Ryan, A. G. </a:t>
            </a:r>
            <a:r>
              <a:rPr lang="en-US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Tettamanzi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Eds. Berlin: Springer, 2002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pp. 182-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91.</a:t>
            </a:r>
            <a:endParaRPr lang="uk-UA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Матеріали конференцій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5920" y="1402080"/>
          <a:ext cx="9469120" cy="1727200"/>
        </p:xfrm>
        <a:graphic>
          <a:graphicData uri="http://schemas.openxmlformats.org/drawingml/2006/table">
            <a:tbl>
              <a:tblPr/>
              <a:tblGrid>
                <a:gridCol w="9469120"/>
              </a:tblGrid>
              <a:tr h="1727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2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sz="32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Author, 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"Назва доповіді" у </a:t>
            </a:r>
            <a:r>
              <a:rPr lang="ru-RU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</a:t>
            </a:r>
            <a:r>
              <a:rPr lang="uk-UA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</a:t>
            </a:r>
            <a:r>
              <a:rPr lang="ru-RU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конференції (курсивом)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Місяць Дата, Рік, </a:t>
            </a:r>
            <a:r>
              <a:rPr lang="ru-RU" sz="32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Місце</a:t>
            </a: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Тип середовища</a:t>
            </a: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].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Місце </a:t>
            </a:r>
            <a:r>
              <a:rPr lang="ru-RU" sz="320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видання: Видавець,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Рік видання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Доступно</a:t>
            </a: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Назва БД, адреса</a:t>
            </a: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Дата звернення</a:t>
            </a:r>
            <a:r>
              <a:rPr lang="en-US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uk-UA" sz="32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en-US" sz="36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J. Lach, "SBFS: Steganography based file system," in </a:t>
            </a:r>
            <a:r>
              <a:rPr lang="en-US" sz="28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Proc. of the 2008 1st Int. Conf. on Information Technology, IT 2008, 19-21 May 2008, Gdansk, Poland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[Online]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Available: </a:t>
            </a:r>
            <a:r>
              <a:rPr lang="en-US" sz="2800" u="sng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IEEE Xplore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http://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www.ieee.org, Accessed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on: 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 Sept.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2010.</a:t>
            </a:r>
            <a:endParaRPr lang="ru-RU" sz="2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Матеріали конференцій онлайн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1422400"/>
          <a:ext cx="8788400" cy="2387600"/>
        </p:xfrm>
        <a:graphic>
          <a:graphicData uri="http://schemas.openxmlformats.org/drawingml/2006/table">
            <a:tbl>
              <a:tblPr/>
              <a:tblGrid>
                <a:gridCol w="8788400"/>
              </a:tblGrid>
              <a:tr h="23876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2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4988" y="1484784"/>
            <a:ext cx="9258300" cy="4525963"/>
          </a:xfrm>
        </p:spPr>
        <p:txBody>
          <a:bodyPr>
            <a:normAutofit/>
          </a:bodyPr>
          <a:lstStyle/>
          <a:p>
            <a:endParaRPr lang="uk-UA" smtClean="0"/>
          </a:p>
          <a:p>
            <a:pPr marL="109728" indent="0">
              <a:buNone/>
            </a:pPr>
            <a:r>
              <a:rPr lang="en-US" sz="32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Author 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"Назва доповіді" у </a:t>
            </a:r>
            <a:r>
              <a:rPr lang="ru-RU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</a:t>
            </a:r>
            <a:r>
              <a:rPr lang="uk-UA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</a:t>
            </a:r>
            <a:r>
              <a:rPr lang="ru-RU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конференції (курсивом</a:t>
            </a:r>
            <a:r>
              <a:rPr lang="ru-RU" sz="32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Рік, сторінки. </a:t>
            </a: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doi: </a:t>
            </a:r>
            <a:endParaRPr lang="ru-RU" sz="3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uk-UA"/>
          </a:p>
          <a:p>
            <a:pPr marL="109728" indent="0">
              <a:buNone/>
            </a:pP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B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Sun, J. Feng and L. Liu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uk-UA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study on how to construct the prediction model of library lending of university library,” in  </a:t>
            </a:r>
            <a:r>
              <a:rPr lang="en-US" sz="28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2011 Int. Conf. Inform. Sci. and Technology (ICIST)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2011, pp</a:t>
            </a:r>
            <a:r>
              <a:rPr lang="en-US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385-389. doi: 10.1109/ICIST.2011.5765273</a:t>
            </a:r>
            <a:endParaRPr lang="ru-RU" sz="2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Матеріали </a:t>
            </a:r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конференцій, що мають </a:t>
            </a:r>
            <a:r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DOI</a:t>
            </a: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6720" y="1757680"/>
          <a:ext cx="9144000" cy="139192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3919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0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4988" y="1484784"/>
            <a:ext cx="9258300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А. А. 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Автор, "Назва патенту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", 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атентний орган номер, Місяць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день, рік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uk-UA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J</a:t>
            </a:r>
            <a:r>
              <a:rPr lang="en-US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P. Wilkinson, “Nonlinear resonant circuit devices,” </a:t>
            </a:r>
            <a:r>
              <a:rPr lang="en-US" sz="3600" u="sng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U.S. Patent </a:t>
            </a:r>
            <a:r>
              <a:rPr lang="en-US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3 624 125, July 16, 1990.</a:t>
            </a:r>
            <a:endParaRPr lang="ru-RU" sz="36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Патенти</a:t>
            </a:r>
            <a:endParaRPr lang="ru-RU" sz="4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9120" y="1513840"/>
          <a:ext cx="8818880" cy="1625600"/>
        </p:xfrm>
        <a:graphic>
          <a:graphicData uri="http://schemas.openxmlformats.org/drawingml/2006/table">
            <a:tbl>
              <a:tblPr/>
              <a:tblGrid>
                <a:gridCol w="8818880"/>
              </a:tblGrid>
              <a:tr h="16256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55068" y="2420888"/>
            <a:ext cx="7992888" cy="3384376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sz="32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Інститут</a:t>
            </a:r>
            <a:r>
              <a:rPr lang="ru-RU" sz="32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інженерів</a:t>
            </a:r>
            <a:r>
              <a:rPr lang="ru-RU" sz="32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з </a:t>
            </a:r>
            <a:r>
              <a:rPr lang="ru-RU" sz="32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електротехніки</a:t>
            </a:r>
            <a:r>
              <a:rPr lang="ru-RU" sz="32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та </a:t>
            </a:r>
            <a:r>
              <a:rPr lang="ru-RU" sz="32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електроніки</a:t>
            </a:r>
            <a:r>
              <a:rPr lang="ru-RU" sz="32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—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найбільша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у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світі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технічна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професійна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організація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що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здійснює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просування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технологій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і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призначена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для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обслуговування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фахівців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котрі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працюють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в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електричних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електронних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і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комп’ютерних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сферах та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суміжних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галузях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 науки й </a:t>
            </a:r>
            <a:r>
              <a:rPr lang="ru-RU" sz="3200" dirty="0" err="1" smtClean="0">
                <a:latin typeface="Segoe UI" pitchFamily="34" charset="0"/>
                <a:cs typeface="Segoe UI" pitchFamily="34" charset="0"/>
              </a:rPr>
              <a:t>техніки</a:t>
            </a:r>
            <a:r>
              <a:rPr lang="ru-RU" sz="3200" dirty="0" smtClean="0">
                <a:latin typeface="Segoe UI" pitchFamily="34" charset="0"/>
                <a:cs typeface="Segoe UI" pitchFamily="34" charset="0"/>
              </a:rPr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92" y="476672"/>
            <a:ext cx="4320480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винаходу,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Ім’я 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винахідника. (рік,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місяць день). </a:t>
            </a:r>
            <a:r>
              <a:rPr lang="ru-RU" sz="3200" i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Номер патенту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Тип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середовища]. Доступно: сайт 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/ шлях / 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файл</a:t>
            </a:r>
          </a:p>
          <a:p>
            <a:pPr marL="109728" indent="0">
              <a:buNone/>
            </a:pPr>
            <a:endParaRPr lang="uk-UA" sz="3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Musical toothbrush with adjustable neck and mirror, by L.M.R. Brooks. (1992, May 19). </a:t>
            </a:r>
            <a:r>
              <a:rPr lang="en-US" sz="32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Patent D 326 189 </a:t>
            </a: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[Online]. Available: NEXIS Library: LEXPAT File: DESIGN</a:t>
            </a:r>
            <a:endParaRPr lang="uk-UA" sz="32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ru-RU" sz="3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Патенти онлайн</a:t>
            </a:r>
            <a:endParaRPr lang="ru-RU" sz="4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48746"/>
              </p:ext>
            </p:extLst>
          </p:nvPr>
        </p:nvGraphicFramePr>
        <p:xfrm>
          <a:off x="477520" y="1442720"/>
          <a:ext cx="8869680" cy="1818640"/>
        </p:xfrm>
        <a:graphic>
          <a:graphicData uri="http://schemas.openxmlformats.org/drawingml/2006/table">
            <a:tbl>
              <a:tblPr/>
              <a:tblGrid>
                <a:gridCol w="8869680"/>
              </a:tblGrid>
              <a:tr h="1818640">
                <a:tc>
                  <a:txBody>
                    <a:bodyPr/>
                    <a:lstStyle/>
                    <a:p>
                      <a:endParaRPr lang="ru-RU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1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Законодавчий орган. 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номер з’їзду, номер сесії. (Дата затвердження). </a:t>
            </a:r>
            <a:r>
              <a:rPr lang="ru-RU" sz="28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Номер постанови, Назва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[Тип середовища]. 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Доступно: site/path/file </a:t>
            </a:r>
            <a:endParaRPr lang="ru-RU" sz="28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2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Верховна 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Рада України. 2 сесія. (2015, Груд. 23). </a:t>
            </a:r>
            <a:r>
              <a:rPr lang="ru-RU" sz="2800" i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Закон № 901-VIII, Про внесення змін до деяких законодавчих актів України у зв’язку з прийняттям Закону України "Про Національну поліцію"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uk-UA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Онлайн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]. 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Доступно: 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2"/>
              </a:rPr>
              <a:t>http://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2"/>
              </a:rPr>
              <a:t>zakon0.rada.gov.ua/laws/show/901-19/paran38#n38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</a:p>
          <a:p>
            <a:pPr marL="109728" indent="0">
              <a:buNone/>
            </a:pPr>
            <a:r>
              <a:rPr lang="ru-RU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</a:p>
          <a:p>
            <a:pPr marL="109728" indent="0">
              <a:buNone/>
            </a:pPr>
            <a:endParaRPr lang="uk-UA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uk-UA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Офіційний документ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384979"/>
              </p:ext>
            </p:extLst>
          </p:nvPr>
        </p:nvGraphicFramePr>
        <p:xfrm>
          <a:off x="477520" y="1402080"/>
          <a:ext cx="9225280" cy="1450856"/>
        </p:xfrm>
        <a:graphic>
          <a:graphicData uri="http://schemas.openxmlformats.org/drawingml/2006/table">
            <a:tbl>
              <a:tblPr/>
              <a:tblGrid>
                <a:gridCol w="9225280"/>
              </a:tblGrid>
              <a:tr h="14508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А. А. Автор, "Назва звіту", Назва організації, Місто, 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Країна, 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номер </a:t>
            </a: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звіту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Місяць (скорочено), рік.</a:t>
            </a:r>
          </a:p>
          <a:p>
            <a:pPr marL="109728" indent="0">
              <a:buNone/>
            </a:pPr>
            <a:endParaRPr lang="uk-UA" sz="36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Пасічник "Автоматизована система проектування спіральних свердел", НТУУ "КПІ" , Київ, </a:t>
            </a:r>
            <a:r>
              <a:rPr lang="uk-UA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Україна, 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Д/б </a:t>
            </a:r>
            <a:r>
              <a:rPr lang="ru-RU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№2644-п, 2014.</a:t>
            </a:r>
          </a:p>
          <a:p>
            <a:endParaRPr lang="uk-UA" sz="36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uk-UA" sz="32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ru-RU" sz="3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Звіт про </a:t>
            </a:r>
            <a:r>
              <a:rPr lang="ru-RU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науково-дослідну роботу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48640" y="1473200"/>
          <a:ext cx="8798560" cy="1960880"/>
        </p:xfrm>
        <a:graphic>
          <a:graphicData uri="http://schemas.openxmlformats.org/drawingml/2006/table">
            <a:tbl>
              <a:tblPr/>
              <a:tblGrid>
                <a:gridCol w="8798560"/>
              </a:tblGrid>
              <a:tr h="19608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6996" y="980728"/>
            <a:ext cx="9258300" cy="50300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uk-UA" smtClean="0"/>
          </a:p>
          <a:p>
            <a:pPr marL="109728" indent="0">
              <a:buNone/>
            </a:pPr>
            <a:r>
              <a:rPr lang="en-US" sz="32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</a:t>
            </a:r>
            <a:r>
              <a:rPr lang="en-US" sz="32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Author</a:t>
            </a:r>
            <a:r>
              <a:rPr lang="uk-UA" sz="32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Назва сайту (Рік, Місяць (скорочено). день)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 статті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2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3200" b="1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Format</a:t>
            </a:r>
            <a:r>
              <a:rPr lang="ru-RU" sz="32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ru-RU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Доступно:</a:t>
            </a:r>
            <a:r>
              <a:rPr lang="en-US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URL. </a:t>
            </a:r>
          </a:p>
          <a:p>
            <a:pPr marL="109728" indent="0">
              <a:buNone/>
            </a:pPr>
            <a:endParaRPr lang="uk-UA"/>
          </a:p>
          <a:p>
            <a:pPr marL="109728" indent="0">
              <a:buNone/>
            </a:pPr>
            <a:r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 R</a:t>
            </a:r>
            <a:r>
              <a:rPr lang="en-US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Miller, Monash University Library (2012, Oct. 2). Use your smartphone to discover popular scholarly articles </a:t>
            </a:r>
            <a:r>
              <a:rPr lang="en-US" b="1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[Blog]</a:t>
            </a:r>
            <a:r>
              <a:rPr lang="en-US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Available: https://blogs.monash.edu/library/2012/10/02/use-your-smartphone-to-discover-popular-scholarly-articles/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Веб-сайти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9760" y="1452880"/>
          <a:ext cx="8930640" cy="1788160"/>
        </p:xfrm>
        <a:graphic>
          <a:graphicData uri="http://schemas.openxmlformats.org/drawingml/2006/table">
            <a:tbl>
              <a:tblPr/>
              <a:tblGrid>
                <a:gridCol w="8930640"/>
              </a:tblGrid>
              <a:tr h="1788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fontAlgn="t">
              <a:buNone/>
            </a:pPr>
            <a:r>
              <a:rPr lang="en-US" sz="3600" dirty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A. A. </a:t>
            </a:r>
            <a:r>
              <a:rPr lang="en-US" sz="36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Author</a:t>
            </a:r>
            <a:r>
              <a:rPr lang="uk-UA" sz="36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(Рік</a:t>
            </a:r>
            <a:r>
              <a:rPr lang="uk-UA" sz="360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uk-UA" sz="3600" smtClean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Місяць (скорочено). </a:t>
            </a:r>
            <a:r>
              <a:rPr lang="uk-UA" sz="3600" dirty="0">
                <a:solidFill>
                  <a:prstClr val="black"/>
                </a:solidFill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день)</a:t>
            </a:r>
            <a:r>
              <a:rPr lang="ru-RU" sz="3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Назва</a:t>
            </a:r>
            <a:r>
              <a:rPr lang="ru-RU" sz="3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відеофайлу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6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36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Format</a:t>
            </a:r>
            <a:r>
              <a:rPr lang="ru-RU" sz="3600" b="1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ru-RU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3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Available</a:t>
            </a:r>
            <a:r>
              <a:rPr lang="en-US" sz="3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en-US" sz="36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6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URL</a:t>
            </a:r>
            <a:endParaRPr lang="ru-RU" sz="3600" dirty="0"/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endParaRPr lang="uk-UA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[#]A. </a:t>
            </a:r>
            <a:r>
              <a:rPr lang="en-US" sz="3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Ooi</a:t>
            </a:r>
            <a:r>
              <a:rPr lang="en-US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3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J.Evans</a:t>
            </a:r>
            <a:r>
              <a:rPr lang="en-US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US" sz="3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G.Buskes</a:t>
            </a:r>
            <a:r>
              <a:rPr lang="en-US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(2010, Oct. 25). Don't Stop Engineering </a:t>
            </a:r>
            <a:r>
              <a:rPr lang="en-US" sz="36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[Video file]</a:t>
            </a:r>
            <a:r>
              <a:rPr lang="en-US" sz="3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uk-UA" sz="3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Available:</a:t>
            </a:r>
            <a:r>
              <a:rPr lang="en-US" sz="3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3600" dirty="0"/>
          </a:p>
          <a:p>
            <a:pPr marL="109728" indent="0">
              <a:buNone/>
            </a:pPr>
            <a:r>
              <a:rPr lang="en-US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2"/>
              </a:rPr>
              <a:t>http://www.youtube.com/watch?v=5zwErH3nQCU</a:t>
            </a:r>
            <a:r>
              <a:rPr lang="uk-UA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3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tube video</a:t>
            </a:r>
            <a:endParaRPr lang="ru-RU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7840" y="1432560"/>
          <a:ext cx="8920480" cy="1666240"/>
        </p:xfrm>
        <a:graphic>
          <a:graphicData uri="http://schemas.openxmlformats.org/drawingml/2006/table">
            <a:tbl>
              <a:tblPr/>
              <a:tblGrid>
                <a:gridCol w="8920480"/>
              </a:tblGrid>
              <a:tr h="1666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Стандартні </a:t>
            </a:r>
            <a:r>
              <a:rPr lang="uk-UA" sz="54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скорочення</a:t>
            </a:r>
            <a:endParaRPr lang="ru-RU" sz="5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51060"/>
              </p:ext>
            </p:extLst>
          </p:nvPr>
        </p:nvGraphicFramePr>
        <p:xfrm>
          <a:off x="1255068" y="1772816"/>
          <a:ext cx="7821488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868"/>
                <a:gridCol w="3828620"/>
              </a:tblGrid>
              <a:tr h="3816424">
                <a:tc>
                  <a:txBody>
                    <a:bodyPr/>
                    <a:lstStyle/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Ed./Eds.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al.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p./pp.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vol.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editor/editors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edition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others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page/pages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paragraph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supplement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(book)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(journal)</a:t>
                      </a:r>
                      <a:endParaRPr kumimoji="0" lang="ru-RU" sz="2000" b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4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2980" y="260648"/>
            <a:ext cx="9258300" cy="1143000"/>
          </a:xfrm>
        </p:spPr>
        <p:txBody>
          <a:bodyPr>
            <a:normAutofit/>
          </a:bodyPr>
          <a:lstStyle/>
          <a:p>
            <a:r>
              <a:rPr lang="uk-UA" sz="48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Скорочення для конференцій</a:t>
            </a:r>
            <a:endParaRPr lang="ru-RU" sz="48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732095"/>
              </p:ext>
            </p:extLst>
          </p:nvPr>
        </p:nvGraphicFramePr>
        <p:xfrm>
          <a:off x="390972" y="1628800"/>
          <a:ext cx="5535875" cy="4171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9842"/>
                <a:gridCol w="2846033"/>
              </a:tblGrid>
              <a:tr h="345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Annals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Annual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Colloquium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Conference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Congress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Convention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Digest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Exposition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International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Meeting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National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Proceedings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Record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Symposium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Technical Digest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Technical Paper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Workshop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Ann.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Annu.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Colloq.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Conf.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Congr.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Conv.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Dig.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Expo.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Int.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Meeting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Nat.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Proc.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Rec.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Symp.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Tech. Dig.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Tech. Paper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Workshop</a:t>
                      </a:r>
                      <a:endParaRPr lang="ru-RU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34841"/>
              </p:ext>
            </p:extLst>
          </p:nvPr>
        </p:nvGraphicFramePr>
        <p:xfrm>
          <a:off x="6151612" y="2060848"/>
          <a:ext cx="3582918" cy="28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0914"/>
                <a:gridCol w="1842004"/>
              </a:tblGrid>
              <a:tr h="2808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First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Second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Third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Fourth/nth...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1st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2nd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3rd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4th/nth…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1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Список журналів IEEE</a:t>
            </a:r>
          </a:p>
          <a:p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Загальні скорочення слів у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джерелах</a:t>
            </a:r>
          </a:p>
          <a:p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Скорочення </a:t>
            </a:r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IEEE для транзакцій, журналів, </a:t>
            </a:r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листів</a:t>
            </a:r>
          </a:p>
          <a:p>
            <a:r>
              <a:rPr lang="uk-UA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Деякі </a:t>
            </a:r>
            <a:r>
              <a:rPr lang="uk-UA"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загальні скорочення та абревіатури</a:t>
            </a:r>
            <a:endParaRPr lang="ru-RU" sz="3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IEEE EDITORIAL STYLE MANUAL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9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uk-UA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[1] </a:t>
            </a:r>
            <a:r>
              <a:rPr lang="en-US" i="1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IEEE Editorial Style Manual</a:t>
            </a:r>
            <a:r>
              <a:rPr lang="ru-RU" i="1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uk-UA" i="1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Online]</a:t>
            </a:r>
            <a:r>
              <a:rPr lang="ru-RU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Available</a:t>
            </a:r>
            <a:r>
              <a:rPr lang="en-US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2"/>
              </a:rPr>
              <a:t>http://ieeeauthorcenter.ieee.org/wp-content/uploads/IEEE_Style_Manual.pdf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09728" indent="0">
              <a:buNone/>
            </a:pPr>
            <a:endParaRPr lang="uk-UA" dirty="0">
              <a:latin typeface="Segoe UI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uk-U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[2] </a:t>
            </a:r>
            <a:r>
              <a:rPr lang="en-US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Monash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University 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Library</a:t>
            </a:r>
            <a:r>
              <a:rPr lang="uk-U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Citing and referencing: </a:t>
            </a:r>
            <a:r>
              <a:rPr lang="en-US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IEEE</a:t>
            </a:r>
            <a:r>
              <a:rPr lang="uk-UA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Online]</a:t>
            </a:r>
            <a:r>
              <a:rPr lang="ru-RU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Available</a:t>
            </a:r>
            <a:r>
              <a:rPr lang="en-US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http</a:t>
            </a:r>
            <a:r>
              <a:rPr lang="en-US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://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guides.lib.monash.edu/citing-referencing/ieee</a:t>
            </a:r>
            <a:endParaRPr lang="en-US" dirty="0" smtClean="0">
              <a:latin typeface="Segoe UI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uk-UA" dirty="0" smtClean="0">
              <a:latin typeface="Segoe UI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uk-UA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[3] </a:t>
            </a:r>
            <a:r>
              <a:rPr lang="en-US" i="1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guide to IEEE referencing style for Murdoch University students and </a:t>
            </a:r>
            <a:r>
              <a:rPr lang="en-US" i="1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staff</a:t>
            </a:r>
            <a:r>
              <a:rPr lang="ru-RU" i="1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i="1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Online]</a:t>
            </a: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Available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4"/>
              </a:rPr>
              <a:t>http</a:t>
            </a:r>
            <a:r>
              <a:rPr lang="en-US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4"/>
              </a:rPr>
              <a:t>://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4"/>
              </a:rPr>
              <a:t>libguides.murdoch.edu.au/IEEE</a:t>
            </a:r>
            <a:r>
              <a:rPr lang="uk-UA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dirty="0" smtClean="0">
              <a:latin typeface="Segoe UI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uk-UA" dirty="0" smtClean="0">
              <a:latin typeface="Segoe UI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[4]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О. Боженко, Ю.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Корян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та  М.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Федорець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i="1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Міжнародні</a:t>
            </a:r>
            <a:r>
              <a:rPr lang="ru-RU" i="1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правила </a:t>
            </a:r>
            <a:r>
              <a:rPr lang="ru-RU" i="1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цитування</a:t>
            </a:r>
            <a:r>
              <a:rPr lang="ru-RU" i="1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та </a:t>
            </a:r>
            <a:r>
              <a:rPr lang="ru-RU" i="1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посилання</a:t>
            </a:r>
            <a:r>
              <a:rPr lang="ru-RU" i="1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в </a:t>
            </a:r>
            <a:r>
              <a:rPr lang="ru-RU" i="1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наукових</a:t>
            </a:r>
            <a:r>
              <a:rPr lang="ru-RU" i="1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роботах: </a:t>
            </a:r>
            <a:r>
              <a:rPr lang="ru-RU" i="1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методичні</a:t>
            </a:r>
            <a:r>
              <a:rPr lang="ru-RU" i="1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i="1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рекомендації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 В. С. Пашкова, О. В.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Воскобойнікова-Гузєва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Я. Є.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Сошинська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та О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М.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Бруй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Науково-технічна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бібліотека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ім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Г. І.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Денисенка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Національного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технічного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університету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України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«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Київський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політехнічний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інститут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імені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Ігоря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Сікорського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»,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Українська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бібліотечна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асоціація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Ред. 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Київ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УБА, 2016. [</a:t>
            </a:r>
            <a:r>
              <a:rPr lang="ru-RU" dirty="0" err="1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Онлайн</a:t>
            </a:r>
            <a:r>
              <a:rPr lang="ru-RU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]. 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Available:</a:t>
            </a:r>
            <a:r>
              <a:rPr lang="ru-RU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5"/>
              </a:rPr>
              <a:t>http</a:t>
            </a:r>
            <a:r>
              <a:rPr lang="en-US" dirty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5"/>
              </a:rPr>
              <a:t>://</a:t>
            </a:r>
            <a:r>
              <a:rPr lang="en-US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  <a:hlinkClick r:id="rId5"/>
              </a:rPr>
              <a:t>ela.kpi.ua/handle/123456789/18681</a:t>
            </a:r>
            <a:r>
              <a:rPr lang="ru-RU" dirty="0" smtClean="0">
                <a:latin typeface="Segoe UI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dirty="0">
              <a:latin typeface="Segoe UI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Список використаних джерел</a:t>
            </a:r>
            <a:endParaRPr lang="ru-RU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4350" y="3140968"/>
            <a:ext cx="9258300" cy="2866324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uk-UA" sz="2800" b="1">
                <a:latin typeface="Segoe UI" pitchFamily="34" charset="0"/>
                <a:cs typeface="Segoe UI" pitchFamily="34" charset="0"/>
              </a:rPr>
              <a:t>Тетяна Ніжинська</a:t>
            </a:r>
            <a:r>
              <a:rPr lang="uk-UA" sz="2800">
                <a:latin typeface="Segoe UI" pitchFamily="34" charset="0"/>
                <a:cs typeface="Segoe UI" pitchFamily="34" charset="0"/>
              </a:rPr>
              <a:t>,</a:t>
            </a:r>
          </a:p>
          <a:p>
            <a:pPr algn="r">
              <a:buNone/>
            </a:pPr>
            <a:r>
              <a:rPr lang="uk-UA" sz="2800">
                <a:latin typeface="Segoe UI" pitchFamily="34" charset="0"/>
                <a:cs typeface="Segoe UI" pitchFamily="34" charset="0"/>
              </a:rPr>
              <a:t>консультант</a:t>
            </a:r>
          </a:p>
          <a:p>
            <a:pPr algn="r">
              <a:buNone/>
            </a:pPr>
            <a:r>
              <a:rPr lang="uk-UA" sz="2800">
                <a:latin typeface="Segoe UI" pitchFamily="34" charset="0"/>
                <a:cs typeface="Segoe UI" pitchFamily="34" charset="0"/>
              </a:rPr>
              <a:t>Центру інформаційної</a:t>
            </a:r>
          </a:p>
          <a:p>
            <a:pPr algn="r">
              <a:buNone/>
            </a:pPr>
            <a:r>
              <a:rPr lang="uk-UA" sz="2800">
                <a:latin typeface="Segoe UI" pitchFamily="34" charset="0"/>
                <a:cs typeface="Segoe UI" pitchFamily="34" charset="0"/>
              </a:rPr>
              <a:t>підтримки освіти та</a:t>
            </a:r>
          </a:p>
          <a:p>
            <a:pPr algn="r">
              <a:buNone/>
            </a:pPr>
            <a:r>
              <a:rPr lang="uk-UA" sz="2800">
                <a:latin typeface="Segoe UI" pitchFamily="34" charset="0"/>
                <a:cs typeface="Segoe UI" pitchFamily="34" charset="0"/>
              </a:rPr>
              <a:t>досліджень</a:t>
            </a:r>
          </a:p>
          <a:p>
            <a:pPr algn="r">
              <a:buNone/>
            </a:pPr>
            <a:r>
              <a:rPr lang="en-US" sz="2800">
                <a:latin typeface="Segoe UI" pitchFamily="34" charset="0"/>
                <a:cs typeface="Segoe UI" pitchFamily="34" charset="0"/>
                <a:hlinkClick r:id="rId2"/>
              </a:rPr>
              <a:t>t.nizhynska@library.kpi.ua</a:t>
            </a:r>
            <a:endParaRPr lang="uk-UA" sz="2800">
              <a:latin typeface="Segoe UI" pitchFamily="34" charset="0"/>
              <a:cs typeface="Segoe UI" pitchFamily="34" charset="0"/>
            </a:endParaRPr>
          </a:p>
          <a:p>
            <a:pPr algn="r">
              <a:buNone/>
            </a:pPr>
            <a:r>
              <a:rPr lang="en-US" sz="2800" u="sng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nizhynskatania</a:t>
            </a:r>
            <a:r>
              <a:rPr lang="ru-RU" sz="2800" u="sng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@</a:t>
            </a:r>
            <a:r>
              <a:rPr lang="en-US" sz="2800" u="sng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gmail</a:t>
            </a:r>
            <a:r>
              <a:rPr lang="ru-RU" sz="2800" u="sng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.</a:t>
            </a:r>
            <a:r>
              <a:rPr lang="en-US" sz="2800" u="sng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com</a:t>
            </a:r>
            <a:endParaRPr lang="uk-UA" sz="2800" u="sng" smtClean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28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350" y="764704"/>
            <a:ext cx="9258300" cy="2160240"/>
          </a:xfrm>
        </p:spPr>
        <p:txBody>
          <a:bodyPr>
            <a:normAutofit/>
          </a:bodyPr>
          <a:lstStyle/>
          <a:p>
            <a:pPr algn="ctr"/>
            <a:r>
              <a:rPr lang="uk-UA" sz="6600">
                <a:latin typeface="Segoe UI" pitchFamily="34" charset="0"/>
                <a:cs typeface="Segoe UI" pitchFamily="34" charset="0"/>
              </a:rPr>
              <a:t>Дякую за увагу !</a:t>
            </a:r>
            <a:endParaRPr lang="ru-RU" sz="6600"/>
          </a:p>
        </p:txBody>
      </p:sp>
    </p:spTree>
    <p:extLst>
      <p:ext uri="{BB962C8B-B14F-4D97-AF65-F5344CB8AC3E}">
        <p14:creationId xmlns:p14="http://schemas.microsoft.com/office/powerpoint/2010/main" val="26319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smtClean="0">
                <a:latin typeface="Segoe UI" pitchFamily="34" charset="0"/>
                <a:cs typeface="Segoe UI" pitchFamily="34" charset="0"/>
              </a:rPr>
              <a:t>Сфера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застосування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–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інженерія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електроніка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телекомунікації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інформатика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та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інформаційні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технології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endParaRPr lang="en-US" sz="3600" smtClean="0">
              <a:latin typeface="Segoe UI" pitchFamily="34" charset="0"/>
              <a:cs typeface="Segoe UI" pitchFamily="34" charset="0"/>
            </a:endParaRPr>
          </a:p>
          <a:p>
            <a:r>
              <a:rPr lang="ru-RU" sz="3600" b="1" smtClean="0">
                <a:latin typeface="Segoe UI" pitchFamily="34" charset="0"/>
                <a:cs typeface="Segoe UI" pitchFamily="34" charset="0"/>
              </a:rPr>
              <a:t>IEEE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cтиль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передбачає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використання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посилань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у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тексті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роботи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щоразу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, коли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ви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цитуєте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джерело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, будь то парафраз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або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цитата. </a:t>
            </a:r>
            <a:endParaRPr lang="ru-RU" sz="360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smtClean="0">
                <a:latin typeface="Segoe UI" pitchFamily="34" charset="0"/>
                <a:cs typeface="Segoe UI" pitchFamily="34" charset="0"/>
              </a:rPr>
              <a:t>Загальні положення</a:t>
            </a:r>
            <a:endParaRPr lang="ru-RU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14350" y="548681"/>
            <a:ext cx="9258300" cy="5458612"/>
          </a:xfrm>
        </p:spPr>
        <p:txBody>
          <a:bodyPr>
            <a:normAutofit/>
          </a:bodyPr>
          <a:lstStyle/>
          <a:p>
            <a:r>
              <a:rPr lang="ru-RU" sz="3600" b="1" smtClean="0">
                <a:latin typeface="Segoe UI" pitchFamily="34" charset="0"/>
                <a:cs typeface="Segoe UI" pitchFamily="34" charset="0"/>
              </a:rPr>
              <a:t>Парафраз. 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Не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береться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в лапки. </a:t>
            </a:r>
            <a:endParaRPr lang="en-US" sz="360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ru-RU" sz="3600" smtClean="0">
              <a:latin typeface="Segoe UI" pitchFamily="34" charset="0"/>
              <a:cs typeface="Segoe UI" pitchFamily="34" charset="0"/>
            </a:endParaRPr>
          </a:p>
          <a:p>
            <a:r>
              <a:rPr lang="ru-RU" sz="3600" b="1" smtClean="0">
                <a:latin typeface="Segoe UI" pitchFamily="34" charset="0"/>
                <a:cs typeface="Segoe UI" pitchFamily="34" charset="0"/>
              </a:rPr>
              <a:t>Цитата.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Береться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в лапки. </a:t>
            </a:r>
            <a:endParaRPr lang="en-US" sz="360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ru-RU" sz="3600" smtClean="0">
              <a:latin typeface="Segoe UI" pitchFamily="34" charset="0"/>
              <a:cs typeface="Segoe UI" pitchFamily="34" charset="0"/>
            </a:endParaRPr>
          </a:p>
          <a:p>
            <a:r>
              <a:rPr lang="ru-RU" sz="3600" smtClean="0">
                <a:latin typeface="Segoe UI" pitchFamily="34" charset="0"/>
                <a:cs typeface="Segoe UI" pitchFamily="34" charset="0"/>
              </a:rPr>
              <a:t>У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тексті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з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цитованою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інформацією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у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квадратних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дужках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вказується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порядковий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номер,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який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також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відображається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у списку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використаних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джерел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. </a:t>
            </a:r>
            <a:endParaRPr lang="ru-RU" sz="360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smtClean="0">
                <a:latin typeface="Segoe UI" pitchFamily="34" charset="0"/>
                <a:cs typeface="Segoe UI" pitchFamily="34" charset="0"/>
              </a:rPr>
              <a:t>як показано 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Брауном </a:t>
            </a:r>
            <a:r>
              <a:rPr lang="ru-RU" sz="36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[4]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; </a:t>
            </a:r>
            <a:endParaRPr lang="en-US" sz="3600" smtClean="0">
              <a:latin typeface="Segoe UI" pitchFamily="34" charset="0"/>
              <a:cs typeface="Segoe UI" pitchFamily="34" charset="0"/>
            </a:endParaRPr>
          </a:p>
          <a:p>
            <a:r>
              <a:rPr lang="ru-RU" sz="3600" smtClean="0">
                <a:latin typeface="Segoe UI" pitchFamily="34" charset="0"/>
                <a:cs typeface="Segoe UI" pitchFamily="34" charset="0"/>
              </a:rPr>
              <a:t>як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згадувалося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раніше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[2], [4]–[7], [9]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; </a:t>
            </a:r>
          </a:p>
          <a:p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Сміт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[7]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і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Браун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[5]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;</a:t>
            </a:r>
            <a:endParaRPr lang="en-US" sz="3600" smtClean="0">
              <a:latin typeface="Segoe UI" pitchFamily="34" charset="0"/>
              <a:cs typeface="Segoe UI" pitchFamily="34" charset="0"/>
            </a:endParaRPr>
          </a:p>
          <a:p>
            <a:r>
              <a:rPr lang="ru-RU" sz="3600" smtClean="0">
                <a:latin typeface="Segoe UI" pitchFamily="34" charset="0"/>
                <a:cs typeface="Segoe UI" pitchFamily="34" charset="0"/>
              </a:rPr>
              <a:t> як показано в </a:t>
            </a:r>
            <a:r>
              <a:rPr lang="ru-RU" sz="36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[5]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. </a:t>
            </a:r>
            <a:endParaRPr lang="en-US" sz="3600" smtClean="0">
              <a:latin typeface="Segoe UI" pitchFamily="34" charset="0"/>
              <a:cs typeface="Segoe UI" pitchFamily="34" charset="0"/>
            </a:endParaRPr>
          </a:p>
          <a:p>
            <a:r>
              <a:rPr lang="ru-RU" sz="3600" smtClean="0">
                <a:latin typeface="Segoe UI" pitchFamily="34" charset="0"/>
                <a:cs typeface="Segoe UI" pitchFamily="34" charset="0"/>
              </a:rPr>
              <a:t>За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наявності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шести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й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більше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імен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подається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 </a:t>
            </a:r>
            <a:endParaRPr lang="en-US" sz="360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3600" b="1" smtClean="0">
                <a:latin typeface="Segoe UI" pitchFamily="34" charset="0"/>
                <a:cs typeface="Segoe UI" pitchFamily="34" charset="0"/>
              </a:rPr>
              <a:t>Wood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et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3600" b="1" err="1" smtClean="0">
                <a:latin typeface="Segoe UI" pitchFamily="34" charset="0"/>
                <a:cs typeface="Segoe UI" pitchFamily="34" charset="0"/>
              </a:rPr>
              <a:t>al</a:t>
            </a:r>
            <a:r>
              <a:rPr lang="ru-RU" sz="3600" b="1" smtClean="0">
                <a:latin typeface="Segoe UI" pitchFamily="34" charset="0"/>
                <a:cs typeface="Segoe UI" pitchFamily="34" charset="0"/>
              </a:rPr>
              <a:t>. 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(та </a:t>
            </a:r>
            <a:r>
              <a:rPr lang="ru-RU" sz="3600" err="1" smtClean="0">
                <a:latin typeface="Segoe UI" pitchFamily="34" charset="0"/>
                <a:cs typeface="Segoe UI" pitchFamily="34" charset="0"/>
              </a:rPr>
              <a:t>ін</a:t>
            </a:r>
            <a:r>
              <a:rPr lang="ru-RU" sz="3600" smtClean="0">
                <a:latin typeface="Segoe UI" pitchFamily="34" charset="0"/>
                <a:cs typeface="Segoe UI" pitchFamily="34" charset="0"/>
              </a:rPr>
              <a:t>.) </a:t>
            </a:r>
            <a:r>
              <a:rPr lang="ru-RU" sz="36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[1]</a:t>
            </a:r>
            <a:r>
              <a:rPr lang="en-US" sz="3600" smtClean="0">
                <a:latin typeface="Segoe UI" pitchFamily="34" charset="0"/>
                <a:cs typeface="Segoe UI" pitchFamily="34" charset="0"/>
              </a:rPr>
              <a:t>.</a:t>
            </a:r>
            <a:endParaRPr lang="ru-RU" sz="360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smtClean="0">
                <a:latin typeface="Segoe UI" pitchFamily="34" charset="0"/>
                <a:cs typeface="Segoe UI" pitchFamily="34" charset="0"/>
              </a:rPr>
              <a:t>Цитування в тексті</a:t>
            </a:r>
            <a:endParaRPr lang="ru-RU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14350" y="404665"/>
            <a:ext cx="9258300" cy="5602628"/>
          </a:xfrm>
        </p:spPr>
        <p:txBody>
          <a:bodyPr>
            <a:normAutofit lnSpcReduction="10000"/>
          </a:bodyPr>
          <a:lstStyle/>
          <a:p>
            <a:r>
              <a:rPr lang="ru-RU" sz="2800" smtClean="0">
                <a:latin typeface="Segoe UI" pitchFamily="34" charset="0"/>
                <a:cs typeface="Segoe UI" pitchFamily="34" charset="0"/>
              </a:rPr>
              <a:t>За потреби </a:t>
            </a:r>
            <a:r>
              <a:rPr lang="ru-RU" sz="2800" err="1" smtClean="0">
                <a:latin typeface="Segoe UI" pitchFamily="34" charset="0"/>
                <a:cs typeface="Segoe UI" pitchFamily="34" charset="0"/>
              </a:rPr>
              <a:t>сторінковий</a:t>
            </a:r>
            <a:r>
              <a:rPr lang="ru-RU" sz="28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2800" err="1" smtClean="0">
                <a:latin typeface="Segoe UI" pitchFamily="34" charset="0"/>
                <a:cs typeface="Segoe UI" pitchFamily="34" charset="0"/>
              </a:rPr>
              <a:t>інтервал</a:t>
            </a:r>
            <a:r>
              <a:rPr lang="ru-RU" sz="2800" smtClean="0">
                <a:latin typeface="Segoe UI" pitchFamily="34" charset="0"/>
                <a:cs typeface="Segoe UI" pitchFamily="34" charset="0"/>
              </a:rPr>
              <a:t> (</a:t>
            </a:r>
            <a:r>
              <a:rPr lang="ru-RU" sz="2800" err="1" smtClean="0">
                <a:latin typeface="Segoe UI" pitchFamily="34" charset="0"/>
                <a:cs typeface="Segoe UI" pitchFamily="34" charset="0"/>
              </a:rPr>
              <a:t>номери</a:t>
            </a:r>
            <a:r>
              <a:rPr lang="ru-RU" sz="28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2800" err="1" smtClean="0">
                <a:latin typeface="Segoe UI" pitchFamily="34" charset="0"/>
                <a:cs typeface="Segoe UI" pitchFamily="34" charset="0"/>
              </a:rPr>
              <a:t>сторінок</a:t>
            </a:r>
            <a:r>
              <a:rPr lang="ru-RU" sz="28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2800" err="1" smtClean="0">
                <a:latin typeface="Segoe UI" pitchFamily="34" charset="0"/>
                <a:cs typeface="Segoe UI" pitchFamily="34" charset="0"/>
              </a:rPr>
              <a:t>з</a:t>
            </a:r>
            <a:r>
              <a:rPr lang="ru-RU" sz="28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2800" err="1" smtClean="0">
                <a:latin typeface="Segoe UI" pitchFamily="34" charset="0"/>
                <a:cs typeface="Segoe UI" pitchFamily="34" charset="0"/>
              </a:rPr>
              <a:t>цитованою</a:t>
            </a:r>
            <a:r>
              <a:rPr lang="ru-RU" sz="28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2800" err="1" smtClean="0">
                <a:latin typeface="Segoe UI" pitchFamily="34" charset="0"/>
                <a:cs typeface="Segoe UI" pitchFamily="34" charset="0"/>
              </a:rPr>
              <a:t>інформацією</a:t>
            </a:r>
            <a:r>
              <a:rPr lang="ru-RU" sz="2800" smtClean="0">
                <a:latin typeface="Segoe UI" pitchFamily="34" charset="0"/>
                <a:cs typeface="Segoe UI" pitchFamily="34" charset="0"/>
              </a:rPr>
              <a:t>) </a:t>
            </a:r>
            <a:r>
              <a:rPr lang="ru-RU" sz="2800" err="1" smtClean="0">
                <a:latin typeface="Segoe UI" pitchFamily="34" charset="0"/>
                <a:cs typeface="Segoe UI" pitchFamily="34" charset="0"/>
              </a:rPr>
              <a:t>вказується</a:t>
            </a:r>
            <a:r>
              <a:rPr lang="ru-RU" sz="2800" smtClean="0">
                <a:latin typeface="Segoe UI" pitchFamily="34" charset="0"/>
                <a:cs typeface="Segoe UI" pitchFamily="34" charset="0"/>
              </a:rPr>
              <a:t> у дужках </a:t>
            </a:r>
            <a:r>
              <a:rPr lang="ru-RU" sz="2800" err="1" smtClean="0">
                <a:latin typeface="Segoe UI" pitchFamily="34" charset="0"/>
                <a:cs typeface="Segoe UI" pitchFamily="34" charset="0"/>
              </a:rPr>
              <a:t>після</a:t>
            </a:r>
            <a:r>
              <a:rPr lang="ru-RU" sz="2800" smtClean="0">
                <a:latin typeface="Segoe UI" pitchFamily="34" charset="0"/>
                <a:cs typeface="Segoe UI" pitchFamily="34" charset="0"/>
              </a:rPr>
              <a:t> порядкового номера.</a:t>
            </a:r>
          </a:p>
          <a:p>
            <a:pPr>
              <a:buNone/>
            </a:pPr>
            <a:endParaRPr lang="ru-RU" smtClean="0">
              <a:latin typeface="Segoe UI" pitchFamily="34" charset="0"/>
              <a:cs typeface="Segoe UI" pitchFamily="34" charset="0"/>
            </a:endParaRPr>
          </a:p>
          <a:p>
            <a:r>
              <a:rPr lang="en-US" sz="3600" b="1" smtClean="0">
                <a:latin typeface="Segoe UI" pitchFamily="34" charset="0"/>
                <a:cs typeface="Segoe UI" pitchFamily="34" charset="0"/>
              </a:rPr>
              <a:t>[3, Ch. 2, pp. 5-10]</a:t>
            </a:r>
            <a:endParaRPr lang="uk-UA" sz="3600" b="1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uk-UA" sz="3600" b="1" smtClean="0">
              <a:latin typeface="Segoe UI" pitchFamily="34" charset="0"/>
              <a:cs typeface="Segoe UI" pitchFamily="34" charset="0"/>
            </a:endParaRPr>
          </a:p>
          <a:p>
            <a:r>
              <a:rPr lang="en-US" sz="3600" b="1" smtClean="0">
                <a:latin typeface="Segoe UI" pitchFamily="34" charset="0"/>
                <a:cs typeface="Segoe UI" pitchFamily="34" charset="0"/>
              </a:rPr>
              <a:t>[3, Th. 1]</a:t>
            </a:r>
            <a:endParaRPr lang="uk-UA" sz="3600" b="1" smtClean="0">
              <a:latin typeface="Segoe UI" pitchFamily="34" charset="0"/>
              <a:cs typeface="Segoe UI" pitchFamily="34" charset="0"/>
            </a:endParaRPr>
          </a:p>
          <a:p>
            <a:endParaRPr lang="uk-UA" sz="3600" b="1" smtClean="0">
              <a:latin typeface="Segoe UI" pitchFamily="34" charset="0"/>
              <a:cs typeface="Segoe UI" pitchFamily="34" charset="0"/>
            </a:endParaRPr>
          </a:p>
          <a:p>
            <a:r>
              <a:rPr lang="uk-UA" sz="3600" b="1" smtClean="0">
                <a:latin typeface="Segoe UI" pitchFamily="34" charset="0"/>
                <a:cs typeface="Segoe UI" pitchFamily="34" charset="0"/>
              </a:rPr>
              <a:t>[3, додаток I]</a:t>
            </a:r>
          </a:p>
          <a:p>
            <a:pPr>
              <a:buNone/>
            </a:pPr>
            <a:endParaRPr lang="uk-UA" sz="3600" b="1" smtClean="0">
              <a:latin typeface="Segoe UI" pitchFamily="34" charset="0"/>
              <a:cs typeface="Segoe UI" pitchFamily="34" charset="0"/>
            </a:endParaRPr>
          </a:p>
          <a:p>
            <a:r>
              <a:rPr lang="uk-UA" sz="3600" b="1" smtClean="0">
                <a:latin typeface="Segoe UI" pitchFamily="34" charset="0"/>
                <a:cs typeface="Segoe UI" pitchFamily="34" charset="0"/>
              </a:rPr>
              <a:t>[3, ч. 4.5]</a:t>
            </a:r>
            <a:endParaRPr lang="ru-RU" sz="3600" b="1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sz="2800" smtClean="0">
              <a:latin typeface="Segoe UI" pitchFamily="34" charset="0"/>
              <a:cs typeface="Segoe UI" pitchFamily="34" charset="0"/>
            </a:endParaRPr>
          </a:p>
          <a:p>
            <a:pPr algn="ctr"/>
            <a:endParaRPr lang="uk-UA" sz="2800" smtClean="0">
              <a:latin typeface="Segoe UI" pitchFamily="34" charset="0"/>
              <a:cs typeface="Segoe UI" pitchFamily="34" charset="0"/>
            </a:endParaRPr>
          </a:p>
          <a:p>
            <a:pPr algn="ctr"/>
            <a:endParaRPr lang="uk-UA" sz="2800" smtClean="0">
              <a:latin typeface="Segoe UI" pitchFamily="34" charset="0"/>
              <a:cs typeface="Segoe UI" pitchFamily="34" charset="0"/>
            </a:endParaRPr>
          </a:p>
          <a:p>
            <a:pPr algn="ctr">
              <a:buNone/>
            </a:pPr>
            <a:r>
              <a:rPr lang="en-US" sz="7200" smtClean="0">
                <a:latin typeface="Segoe UI" pitchFamily="34" charset="0"/>
                <a:cs typeface="Segoe UI" pitchFamily="34" charset="0"/>
              </a:rPr>
              <a:t>References</a:t>
            </a:r>
            <a:endParaRPr lang="uk-UA" sz="7200" smtClean="0">
              <a:latin typeface="Segoe UI" pitchFamily="34" charset="0"/>
              <a:cs typeface="Segoe UI" pitchFamily="34" charset="0"/>
            </a:endParaRPr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err="1" smtClean="0">
                <a:latin typeface="Segoe UI" pitchFamily="34" charset="0"/>
                <a:cs typeface="Segoe UI" pitchFamily="34" charset="0"/>
              </a:rPr>
              <a:t>Упорядкування</a:t>
            </a:r>
            <a:r>
              <a:rPr lang="ru-RU" sz="4400" smtClean="0">
                <a:latin typeface="Segoe UI" pitchFamily="34" charset="0"/>
                <a:cs typeface="Segoe UI" pitchFamily="34" charset="0"/>
              </a:rPr>
              <a:t> списку </a:t>
            </a:r>
            <a:r>
              <a:rPr lang="ru-RU" sz="4400" err="1" smtClean="0">
                <a:latin typeface="Segoe UI" pitchFamily="34" charset="0"/>
                <a:cs typeface="Segoe UI" pitchFamily="34" charset="0"/>
              </a:rPr>
              <a:t>використаних</a:t>
            </a:r>
            <a:r>
              <a:rPr lang="ru-RU" sz="44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4400" err="1" smtClean="0">
                <a:latin typeface="Segoe UI" pitchFamily="34" charset="0"/>
                <a:cs typeface="Segoe UI" pitchFamily="34" charset="0"/>
              </a:rPr>
              <a:t>джерел</a:t>
            </a:r>
            <a:r>
              <a:rPr lang="ru-RU" sz="4400" smtClean="0">
                <a:latin typeface="Segoe UI" pitchFamily="34" charset="0"/>
                <a:cs typeface="Segoe UI" pitchFamily="34" charset="0"/>
              </a:rPr>
              <a:t> 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err="1" smtClean="0">
                <a:latin typeface="Segoe UI" pitchFamily="34" charset="0"/>
                <a:cs typeface="Segoe UI" pitchFamily="34" charset="0"/>
              </a:rPr>
              <a:t>Посилання</a:t>
            </a:r>
            <a:r>
              <a:rPr lang="ru-RU" sz="48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4800" err="1" smtClean="0">
                <a:latin typeface="Segoe UI" pitchFamily="34" charset="0"/>
                <a:cs typeface="Segoe UI" pitchFamily="34" charset="0"/>
              </a:rPr>
              <a:t>нумеруються</a:t>
            </a:r>
            <a:r>
              <a:rPr lang="ru-RU" sz="4800" smtClean="0">
                <a:latin typeface="Segoe UI" pitchFamily="34" charset="0"/>
                <a:cs typeface="Segoe UI" pitchFamily="34" charset="0"/>
              </a:rPr>
              <a:t> в тому порядку, в </a:t>
            </a:r>
            <a:r>
              <a:rPr lang="ru-RU" sz="4800" err="1" smtClean="0">
                <a:latin typeface="Segoe UI" pitchFamily="34" charset="0"/>
                <a:cs typeface="Segoe UI" pitchFamily="34" charset="0"/>
              </a:rPr>
              <a:t>якому</a:t>
            </a:r>
            <a:r>
              <a:rPr lang="ru-RU" sz="4800" smtClean="0">
                <a:latin typeface="Segoe UI" pitchFamily="34" charset="0"/>
                <a:cs typeface="Segoe UI" pitchFamily="34" charset="0"/>
              </a:rPr>
              <a:t> вони </a:t>
            </a:r>
            <a:r>
              <a:rPr lang="ru-RU" sz="4800" err="1" smtClean="0">
                <a:latin typeface="Segoe UI" pitchFamily="34" charset="0"/>
                <a:cs typeface="Segoe UI" pitchFamily="34" charset="0"/>
              </a:rPr>
              <a:t>вперше</a:t>
            </a:r>
            <a:r>
              <a:rPr lang="ru-RU" sz="480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ru-RU" sz="4800" err="1" smtClean="0">
                <a:latin typeface="Segoe UI" pitchFamily="34" charset="0"/>
                <a:cs typeface="Segoe UI" pitchFamily="34" charset="0"/>
              </a:rPr>
              <a:t>наводяться</a:t>
            </a:r>
            <a:r>
              <a:rPr lang="ru-RU" sz="4800" smtClean="0">
                <a:latin typeface="Segoe UI" pitchFamily="34" charset="0"/>
                <a:cs typeface="Segoe UI" pitchFamily="34" charset="0"/>
              </a:rPr>
              <a:t> в </a:t>
            </a:r>
            <a:r>
              <a:rPr lang="ru-RU" sz="4800" err="1" smtClean="0">
                <a:latin typeface="Segoe UI" pitchFamily="34" charset="0"/>
                <a:cs typeface="Segoe UI" pitchFamily="34" charset="0"/>
              </a:rPr>
              <a:t>тексті</a:t>
            </a:r>
            <a:r>
              <a:rPr lang="ru-RU" sz="4800" smtClean="0">
                <a:latin typeface="Segoe UI" pitchFamily="34" charset="0"/>
                <a:cs typeface="Segoe UI" pitchFamily="34" charset="0"/>
              </a:rPr>
              <a:t>.</a:t>
            </a:r>
          </a:p>
          <a:p>
            <a:pPr algn="ctr">
              <a:buNone/>
            </a:pPr>
            <a:r>
              <a:rPr lang="uk-UA" sz="4800" b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[15]</a:t>
            </a:r>
            <a:endParaRPr lang="ru-RU" sz="4800" b="1" smtClean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5470</TotalTime>
  <Words>3034</Words>
  <Application>Microsoft Office PowerPoint</Application>
  <PresentationFormat>Слайд 35 мм</PresentationFormat>
  <Paragraphs>271</Paragraphs>
  <Slides>39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Открытая</vt:lpstr>
      <vt:lpstr>Міжнародні стилі цитування </vt:lpstr>
      <vt:lpstr>Презентация PowerPoint</vt:lpstr>
      <vt:lpstr>Презентация PowerPoint</vt:lpstr>
      <vt:lpstr>Загальні положення</vt:lpstr>
      <vt:lpstr>Презентация PowerPoint</vt:lpstr>
      <vt:lpstr>Цитування в тексті</vt:lpstr>
      <vt:lpstr>Презентация PowerPoint</vt:lpstr>
      <vt:lpstr>Упорядкування списку використаних джерел </vt:lpstr>
      <vt:lpstr>Презентация PowerPoint</vt:lpstr>
      <vt:lpstr>Наукові статті</vt:lpstr>
      <vt:lpstr>Презентация PowerPoint</vt:lpstr>
      <vt:lpstr>Презентация PowerPoint</vt:lpstr>
      <vt:lpstr>Стаття з електронного журналу</vt:lpstr>
      <vt:lpstr>Публікація, що має DOI</vt:lpstr>
      <vt:lpstr>Публікація на іншій мові, крім англійської</vt:lpstr>
      <vt:lpstr>Публікація що потребує транслітерації</vt:lpstr>
      <vt:lpstr>Газетна публікація </vt:lpstr>
      <vt:lpstr>Книга </vt:lpstr>
      <vt:lpstr>Частина книги</vt:lpstr>
      <vt:lpstr>Книга під назвою</vt:lpstr>
      <vt:lpstr>Серіальне видання</vt:lpstr>
      <vt:lpstr>Автор - організація</vt:lpstr>
      <vt:lpstr>Електронна книга</vt:lpstr>
      <vt:lpstr>Дисертація та автореферат</vt:lpstr>
      <vt:lpstr>Дисертація онлайн</vt:lpstr>
      <vt:lpstr>Матеріали конференцій</vt:lpstr>
      <vt:lpstr>Матеріали конференцій онлайн</vt:lpstr>
      <vt:lpstr>Матеріали конференцій, що мають DOI</vt:lpstr>
      <vt:lpstr>Патенти</vt:lpstr>
      <vt:lpstr>Патенти онлайн</vt:lpstr>
      <vt:lpstr>Офіційний документ</vt:lpstr>
      <vt:lpstr>Звіт про науково-дослідну роботу</vt:lpstr>
      <vt:lpstr>Веб-сайти</vt:lpstr>
      <vt:lpstr>You tube video</vt:lpstr>
      <vt:lpstr>Стандартні скорочення</vt:lpstr>
      <vt:lpstr>Скорочення для конференцій</vt:lpstr>
      <vt:lpstr>IEEE EDITORIAL STYLE MANUAL</vt:lpstr>
      <vt:lpstr>Список використаних джерел</vt:lpstr>
      <vt:lpstr>Дякую за увагу !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стилі цитування </dc:title>
  <dc:creator>nizhynska</dc:creator>
  <cp:lastModifiedBy>Tetjana Nizhynska</cp:lastModifiedBy>
  <cp:revision>215</cp:revision>
  <dcterms:created xsi:type="dcterms:W3CDTF">2018-02-05T13:54:17Z</dcterms:created>
  <dcterms:modified xsi:type="dcterms:W3CDTF">2018-10-25T13:37:16Z</dcterms:modified>
</cp:coreProperties>
</file>